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90" r:id="rId5"/>
    <p:sldId id="315" r:id="rId6"/>
    <p:sldId id="312" r:id="rId7"/>
    <p:sldId id="313" r:id="rId8"/>
    <p:sldId id="318" r:id="rId9"/>
    <p:sldId id="319" r:id="rId10"/>
    <p:sldId id="309" r:id="rId11"/>
    <p:sldId id="293" r:id="rId12"/>
    <p:sldId id="292" r:id="rId13"/>
    <p:sldId id="317" r:id="rId14"/>
    <p:sldId id="316" r:id="rId15"/>
    <p:sldId id="294" r:id="rId16"/>
    <p:sldId id="295" r:id="rId17"/>
    <p:sldId id="296" r:id="rId18"/>
    <p:sldId id="302" r:id="rId19"/>
    <p:sldId id="303" r:id="rId20"/>
    <p:sldId id="304" r:id="rId21"/>
    <p:sldId id="310" r:id="rId22"/>
    <p:sldId id="305" r:id="rId23"/>
    <p:sldId id="306" r:id="rId24"/>
    <p:sldId id="307" r:id="rId25"/>
    <p:sldId id="297" r:id="rId26"/>
    <p:sldId id="320" r:id="rId27"/>
    <p:sldId id="308"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679E2A"/>
    <a:srgbClr val="28466A"/>
    <a:srgbClr val="FFCC00"/>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4A2FC-46F7-017C-E663-14F9B5255458}" v="67" dt="2025-02-06T00:25:05.466"/>
    <p1510:client id="{FAB2DC24-9C68-4C81-A800-3BB102D7EF1B}" v="32" dt="2025-02-06T14:24:24.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Adkins" userId="S::adkins@thcf.org::41c42c63-c0ef-45d4-b5e8-7f46f7667a35" providerId="AD" clId="Web-{1EB4A2FC-46F7-017C-E663-14F9B5255458}"/>
    <pc:docChg chg="modSld">
      <pc:chgData name="Melanie Adkins" userId="S::adkins@thcf.org::41c42c63-c0ef-45d4-b5e8-7f46f7667a35" providerId="AD" clId="Web-{1EB4A2FC-46F7-017C-E663-14F9B5255458}" dt="2025-02-06T00:25:05.294" v="33" actId="14100"/>
      <pc:docMkLst>
        <pc:docMk/>
      </pc:docMkLst>
      <pc:sldChg chg="modSp">
        <pc:chgData name="Melanie Adkins" userId="S::adkins@thcf.org::41c42c63-c0ef-45d4-b5e8-7f46f7667a35" providerId="AD" clId="Web-{1EB4A2FC-46F7-017C-E663-14F9B5255458}" dt="2025-02-06T00:25:05.294" v="33" actId="14100"/>
        <pc:sldMkLst>
          <pc:docMk/>
          <pc:sldMk cId="4264651766" sldId="315"/>
        </pc:sldMkLst>
        <pc:spChg chg="mod">
          <ac:chgData name="Melanie Adkins" userId="S::adkins@thcf.org::41c42c63-c0ef-45d4-b5e8-7f46f7667a35" providerId="AD" clId="Web-{1EB4A2FC-46F7-017C-E663-14F9B5255458}" dt="2025-02-06T00:25:05.294" v="33" actId="14100"/>
          <ac:spMkLst>
            <pc:docMk/>
            <pc:sldMk cId="4264651766" sldId="315"/>
            <ac:spMk id="5" creationId="{B69EDE14-6BD9-407F-9E7A-864EBE78E9B5}"/>
          </ac:spMkLst>
        </pc:spChg>
      </pc:sldChg>
    </pc:docChg>
  </pc:docChgLst>
  <pc:docChgLst>
    <pc:chgData name="Diana Castillo" userId="a1a1daf7-fe17-44c6-b39e-e0349d3e0ba5" providerId="ADAL" clId="{FAB2DC24-9C68-4C81-A800-3BB102D7EF1B}"/>
    <pc:docChg chg="undo redo custSel addSld modSld sldOrd">
      <pc:chgData name="Diana Castillo" userId="a1a1daf7-fe17-44c6-b39e-e0349d3e0ba5" providerId="ADAL" clId="{FAB2DC24-9C68-4C81-A800-3BB102D7EF1B}" dt="2025-02-06T14:25:57.752" v="2052" actId="1076"/>
      <pc:docMkLst>
        <pc:docMk/>
      </pc:docMkLst>
      <pc:sldChg chg="modNotesTx">
        <pc:chgData name="Diana Castillo" userId="a1a1daf7-fe17-44c6-b39e-e0349d3e0ba5" providerId="ADAL" clId="{FAB2DC24-9C68-4C81-A800-3BB102D7EF1B}" dt="2025-01-23T20:21:33.580" v="1" actId="13926"/>
        <pc:sldMkLst>
          <pc:docMk/>
          <pc:sldMk cId="1757065268" sldId="290"/>
        </pc:sldMkLst>
      </pc:sldChg>
      <pc:sldChg chg="modSp mod modNotesTx">
        <pc:chgData name="Diana Castillo" userId="a1a1daf7-fe17-44c6-b39e-e0349d3e0ba5" providerId="ADAL" clId="{FAB2DC24-9C68-4C81-A800-3BB102D7EF1B}" dt="2025-02-05T22:09:20.140" v="1943" actId="20577"/>
        <pc:sldMkLst>
          <pc:docMk/>
          <pc:sldMk cId="2003106296" sldId="292"/>
        </pc:sldMkLst>
        <pc:spChg chg="mod">
          <ac:chgData name="Diana Castillo" userId="a1a1daf7-fe17-44c6-b39e-e0349d3e0ba5" providerId="ADAL" clId="{FAB2DC24-9C68-4C81-A800-3BB102D7EF1B}" dt="2025-01-29T21:16:19.910" v="684" actId="1076"/>
          <ac:spMkLst>
            <pc:docMk/>
            <pc:sldMk cId="2003106296" sldId="292"/>
            <ac:spMk id="10" creationId="{CEDEE7C3-6C72-1B69-3F94-DF272BFC0803}"/>
          </ac:spMkLst>
        </pc:spChg>
      </pc:sldChg>
      <pc:sldChg chg="modSp mod">
        <pc:chgData name="Diana Castillo" userId="a1a1daf7-fe17-44c6-b39e-e0349d3e0ba5" providerId="ADAL" clId="{FAB2DC24-9C68-4C81-A800-3BB102D7EF1B}" dt="2025-01-27T22:09:54.077" v="485" actId="20577"/>
        <pc:sldMkLst>
          <pc:docMk/>
          <pc:sldMk cId="1984348993" sldId="293"/>
        </pc:sldMkLst>
        <pc:spChg chg="mod">
          <ac:chgData name="Diana Castillo" userId="a1a1daf7-fe17-44c6-b39e-e0349d3e0ba5" providerId="ADAL" clId="{FAB2DC24-9C68-4C81-A800-3BB102D7EF1B}" dt="2025-01-27T22:09:54.077" v="485" actId="20577"/>
          <ac:spMkLst>
            <pc:docMk/>
            <pc:sldMk cId="1984348993" sldId="293"/>
            <ac:spMk id="5" creationId="{B69EDE14-6BD9-407F-9E7A-864EBE78E9B5}"/>
          </ac:spMkLst>
        </pc:spChg>
      </pc:sldChg>
      <pc:sldChg chg="modSp mod">
        <pc:chgData name="Diana Castillo" userId="a1a1daf7-fe17-44c6-b39e-e0349d3e0ba5" providerId="ADAL" clId="{FAB2DC24-9C68-4C81-A800-3BB102D7EF1B}" dt="2025-01-27T22:22:50.526" v="552" actId="20577"/>
        <pc:sldMkLst>
          <pc:docMk/>
          <pc:sldMk cId="3460224198" sldId="294"/>
        </pc:sldMkLst>
        <pc:spChg chg="mod">
          <ac:chgData name="Diana Castillo" userId="a1a1daf7-fe17-44c6-b39e-e0349d3e0ba5" providerId="ADAL" clId="{FAB2DC24-9C68-4C81-A800-3BB102D7EF1B}" dt="2025-01-27T22:22:50.526" v="552" actId="20577"/>
          <ac:spMkLst>
            <pc:docMk/>
            <pc:sldMk cId="3460224198" sldId="294"/>
            <ac:spMk id="4" creationId="{306FD2F7-0F15-4A2B-8F78-7C3F4F509261}"/>
          </ac:spMkLst>
        </pc:spChg>
        <pc:spChg chg="mod">
          <ac:chgData name="Diana Castillo" userId="a1a1daf7-fe17-44c6-b39e-e0349d3e0ba5" providerId="ADAL" clId="{FAB2DC24-9C68-4C81-A800-3BB102D7EF1B}" dt="2025-01-27T22:12:34.945" v="543" actId="20577"/>
          <ac:spMkLst>
            <pc:docMk/>
            <pc:sldMk cId="3460224198" sldId="294"/>
            <ac:spMk id="5" creationId="{B69EDE14-6BD9-407F-9E7A-864EBE78E9B5}"/>
          </ac:spMkLst>
        </pc:spChg>
      </pc:sldChg>
      <pc:sldChg chg="modSp mod modNotesTx">
        <pc:chgData name="Diana Castillo" userId="a1a1daf7-fe17-44c6-b39e-e0349d3e0ba5" providerId="ADAL" clId="{FAB2DC24-9C68-4C81-A800-3BB102D7EF1B}" dt="2025-02-05T17:55:08.711" v="1737" actId="404"/>
        <pc:sldMkLst>
          <pc:docMk/>
          <pc:sldMk cId="783933809" sldId="295"/>
        </pc:sldMkLst>
        <pc:spChg chg="mod">
          <ac:chgData name="Diana Castillo" userId="a1a1daf7-fe17-44c6-b39e-e0349d3e0ba5" providerId="ADAL" clId="{FAB2DC24-9C68-4C81-A800-3BB102D7EF1B}" dt="2025-01-27T22:22:44.516" v="551" actId="20577"/>
          <ac:spMkLst>
            <pc:docMk/>
            <pc:sldMk cId="783933809" sldId="295"/>
            <ac:spMk id="4" creationId="{306FD2F7-0F15-4A2B-8F78-7C3F4F509261}"/>
          </ac:spMkLst>
        </pc:spChg>
        <pc:spChg chg="mod">
          <ac:chgData name="Diana Castillo" userId="a1a1daf7-fe17-44c6-b39e-e0349d3e0ba5" providerId="ADAL" clId="{FAB2DC24-9C68-4C81-A800-3BB102D7EF1B}" dt="2025-02-05T17:55:08.711" v="1737" actId="404"/>
          <ac:spMkLst>
            <pc:docMk/>
            <pc:sldMk cId="783933809" sldId="295"/>
            <ac:spMk id="5" creationId="{B69EDE14-6BD9-407F-9E7A-864EBE78E9B5}"/>
          </ac:spMkLst>
        </pc:spChg>
      </pc:sldChg>
      <pc:sldChg chg="modSp mod">
        <pc:chgData name="Diana Castillo" userId="a1a1daf7-fe17-44c6-b39e-e0349d3e0ba5" providerId="ADAL" clId="{FAB2DC24-9C68-4C81-A800-3BB102D7EF1B}" dt="2025-01-27T22:22:38.782" v="550" actId="20577"/>
        <pc:sldMkLst>
          <pc:docMk/>
          <pc:sldMk cId="3697653525" sldId="296"/>
        </pc:sldMkLst>
        <pc:spChg chg="mod">
          <ac:chgData name="Diana Castillo" userId="a1a1daf7-fe17-44c6-b39e-e0349d3e0ba5" providerId="ADAL" clId="{FAB2DC24-9C68-4C81-A800-3BB102D7EF1B}" dt="2025-01-27T22:22:38.782" v="550" actId="20577"/>
          <ac:spMkLst>
            <pc:docMk/>
            <pc:sldMk cId="3697653525" sldId="296"/>
            <ac:spMk id="4" creationId="{D211DC82-CD76-4630-BA8A-EADC7C46CFE8}"/>
          </ac:spMkLst>
        </pc:spChg>
      </pc:sldChg>
      <pc:sldChg chg="modSp mod">
        <pc:chgData name="Diana Castillo" userId="a1a1daf7-fe17-44c6-b39e-e0349d3e0ba5" providerId="ADAL" clId="{FAB2DC24-9C68-4C81-A800-3BB102D7EF1B}" dt="2025-02-05T22:26:15.391" v="1987" actId="1076"/>
        <pc:sldMkLst>
          <pc:docMk/>
          <pc:sldMk cId="1406563609" sldId="302"/>
        </pc:sldMkLst>
        <pc:spChg chg="mod">
          <ac:chgData name="Diana Castillo" userId="a1a1daf7-fe17-44c6-b39e-e0349d3e0ba5" providerId="ADAL" clId="{FAB2DC24-9C68-4C81-A800-3BB102D7EF1B}" dt="2025-02-05T22:26:15.391" v="1987" actId="1076"/>
          <ac:spMkLst>
            <pc:docMk/>
            <pc:sldMk cId="1406563609" sldId="302"/>
            <ac:spMk id="7" creationId="{17E32CD1-A1CC-4189-A774-903B5F27B89F}"/>
          </ac:spMkLst>
        </pc:spChg>
        <pc:picChg chg="mod">
          <ac:chgData name="Diana Castillo" userId="a1a1daf7-fe17-44c6-b39e-e0349d3e0ba5" providerId="ADAL" clId="{FAB2DC24-9C68-4C81-A800-3BB102D7EF1B}" dt="2025-01-27T22:23:45.892" v="557" actId="14100"/>
          <ac:picMkLst>
            <pc:docMk/>
            <pc:sldMk cId="1406563609" sldId="302"/>
            <ac:picMk id="2" creationId="{C9EEEBAA-9ABB-D50E-E12F-3798AA750520}"/>
          </ac:picMkLst>
        </pc:picChg>
      </pc:sldChg>
      <pc:sldChg chg="modSp mod modNotes modNotesTx">
        <pc:chgData name="Diana Castillo" userId="a1a1daf7-fe17-44c6-b39e-e0349d3e0ba5" providerId="ADAL" clId="{FAB2DC24-9C68-4C81-A800-3BB102D7EF1B}" dt="2025-02-05T17:56:36.099" v="1756" actId="20577"/>
        <pc:sldMkLst>
          <pc:docMk/>
          <pc:sldMk cId="1040900622" sldId="303"/>
        </pc:sldMkLst>
        <pc:spChg chg="mod">
          <ac:chgData name="Diana Castillo" userId="a1a1daf7-fe17-44c6-b39e-e0349d3e0ba5" providerId="ADAL" clId="{FAB2DC24-9C68-4C81-A800-3BB102D7EF1B}" dt="2025-02-05T17:56:36.099" v="1756" actId="20577"/>
          <ac:spMkLst>
            <pc:docMk/>
            <pc:sldMk cId="1040900622" sldId="303"/>
            <ac:spMk id="5" creationId="{B69EDE14-6BD9-407F-9E7A-864EBE78E9B5}"/>
          </ac:spMkLst>
        </pc:spChg>
      </pc:sldChg>
      <pc:sldChg chg="modSp mod modNotesTx">
        <pc:chgData name="Diana Castillo" userId="a1a1daf7-fe17-44c6-b39e-e0349d3e0ba5" providerId="ADAL" clId="{FAB2DC24-9C68-4C81-A800-3BB102D7EF1B}" dt="2025-02-06T14:25:57.752" v="2052" actId="1076"/>
        <pc:sldMkLst>
          <pc:docMk/>
          <pc:sldMk cId="1487112169" sldId="304"/>
        </pc:sldMkLst>
        <pc:spChg chg="mod">
          <ac:chgData name="Diana Castillo" userId="a1a1daf7-fe17-44c6-b39e-e0349d3e0ba5" providerId="ADAL" clId="{FAB2DC24-9C68-4C81-A800-3BB102D7EF1B}" dt="2025-02-06T14:25:57.752" v="2052" actId="1076"/>
          <ac:spMkLst>
            <pc:docMk/>
            <pc:sldMk cId="1487112169" sldId="304"/>
            <ac:spMk id="5" creationId="{B69EDE14-6BD9-407F-9E7A-864EBE78E9B5}"/>
          </ac:spMkLst>
        </pc:spChg>
      </pc:sldChg>
      <pc:sldChg chg="addSp delSp modSp mod">
        <pc:chgData name="Diana Castillo" userId="a1a1daf7-fe17-44c6-b39e-e0349d3e0ba5" providerId="ADAL" clId="{FAB2DC24-9C68-4C81-A800-3BB102D7EF1B}" dt="2025-02-05T21:17:42.119" v="1889" actId="1076"/>
        <pc:sldMkLst>
          <pc:docMk/>
          <pc:sldMk cId="3896016960" sldId="307"/>
        </pc:sldMkLst>
        <pc:spChg chg="add mod">
          <ac:chgData name="Diana Castillo" userId="a1a1daf7-fe17-44c6-b39e-e0349d3e0ba5" providerId="ADAL" clId="{FAB2DC24-9C68-4C81-A800-3BB102D7EF1B}" dt="2025-02-05T19:54:46.655" v="1876" actId="122"/>
          <ac:spMkLst>
            <pc:docMk/>
            <pc:sldMk cId="3896016960" sldId="307"/>
            <ac:spMk id="4" creationId="{5CD361B8-5988-E31E-8CD5-1461D0DEB434}"/>
          </ac:spMkLst>
        </pc:spChg>
        <pc:spChg chg="add mod">
          <ac:chgData name="Diana Castillo" userId="a1a1daf7-fe17-44c6-b39e-e0349d3e0ba5" providerId="ADAL" clId="{FAB2DC24-9C68-4C81-A800-3BB102D7EF1B}" dt="2025-02-05T20:16:36.840" v="1888" actId="403"/>
          <ac:spMkLst>
            <pc:docMk/>
            <pc:sldMk cId="3896016960" sldId="307"/>
            <ac:spMk id="6" creationId="{D75BEBEF-72F0-96D0-19A0-051A0D2EA7A0}"/>
          </ac:spMkLst>
        </pc:spChg>
        <pc:spChg chg="mod">
          <ac:chgData name="Diana Castillo" userId="a1a1daf7-fe17-44c6-b39e-e0349d3e0ba5" providerId="ADAL" clId="{FAB2DC24-9C68-4C81-A800-3BB102D7EF1B}" dt="2025-02-05T19:54:17.277" v="1871" actId="20577"/>
          <ac:spMkLst>
            <pc:docMk/>
            <pc:sldMk cId="3896016960" sldId="307"/>
            <ac:spMk id="8" creationId="{05B3A621-DEB6-4C35-865C-0F7C00F6D8BF}"/>
          </ac:spMkLst>
        </pc:spChg>
        <pc:spChg chg="mod">
          <ac:chgData name="Diana Castillo" userId="a1a1daf7-fe17-44c6-b39e-e0349d3e0ba5" providerId="ADAL" clId="{FAB2DC24-9C68-4C81-A800-3BB102D7EF1B}" dt="2025-02-05T21:17:42.119" v="1889" actId="1076"/>
          <ac:spMkLst>
            <pc:docMk/>
            <pc:sldMk cId="3896016960" sldId="307"/>
            <ac:spMk id="9" creationId="{5CCAD184-C0D9-4AFA-BBD6-B2C7508C45D9}"/>
          </ac:spMkLst>
        </pc:spChg>
        <pc:picChg chg="add del mod">
          <ac:chgData name="Diana Castillo" userId="a1a1daf7-fe17-44c6-b39e-e0349d3e0ba5" providerId="ADAL" clId="{FAB2DC24-9C68-4C81-A800-3BB102D7EF1B}" dt="2025-02-05T19:52:03.537" v="1854" actId="21"/>
          <ac:picMkLst>
            <pc:docMk/>
            <pc:sldMk cId="3896016960" sldId="307"/>
            <ac:picMk id="2" creationId="{CFC288BB-3338-6F26-F109-F9AE39FA9B30}"/>
          </ac:picMkLst>
        </pc:picChg>
      </pc:sldChg>
      <pc:sldChg chg="modSp mod ord modNotesTx">
        <pc:chgData name="Diana Castillo" userId="a1a1daf7-fe17-44c6-b39e-e0349d3e0ba5" providerId="ADAL" clId="{FAB2DC24-9C68-4C81-A800-3BB102D7EF1B}" dt="2025-02-05T17:44:17.226" v="1706" actId="20577"/>
        <pc:sldMkLst>
          <pc:docMk/>
          <pc:sldMk cId="154156869" sldId="309"/>
        </pc:sldMkLst>
        <pc:spChg chg="mod">
          <ac:chgData name="Diana Castillo" userId="a1a1daf7-fe17-44c6-b39e-e0349d3e0ba5" providerId="ADAL" clId="{FAB2DC24-9C68-4C81-A800-3BB102D7EF1B}" dt="2025-02-05T17:02:19.814" v="1644" actId="20577"/>
          <ac:spMkLst>
            <pc:docMk/>
            <pc:sldMk cId="154156869" sldId="309"/>
            <ac:spMk id="5" creationId="{B69EDE14-6BD9-407F-9E7A-864EBE78E9B5}"/>
          </ac:spMkLst>
        </pc:spChg>
        <pc:picChg chg="mod ord">
          <ac:chgData name="Diana Castillo" userId="a1a1daf7-fe17-44c6-b39e-e0349d3e0ba5" providerId="ADAL" clId="{FAB2DC24-9C68-4C81-A800-3BB102D7EF1B}" dt="2025-01-29T18:08:46.476" v="681" actId="1076"/>
          <ac:picMkLst>
            <pc:docMk/>
            <pc:sldMk cId="154156869" sldId="309"/>
            <ac:picMk id="2" creationId="{8F1BC984-9A9D-B28C-54BA-A0FA05234DE7}"/>
          </ac:picMkLst>
        </pc:picChg>
      </pc:sldChg>
      <pc:sldChg chg="modSp mod">
        <pc:chgData name="Diana Castillo" userId="a1a1daf7-fe17-44c6-b39e-e0349d3e0ba5" providerId="ADAL" clId="{FAB2DC24-9C68-4C81-A800-3BB102D7EF1B}" dt="2025-02-05T21:25:21.364" v="1933" actId="1076"/>
        <pc:sldMkLst>
          <pc:docMk/>
          <pc:sldMk cId="1022960551" sldId="310"/>
        </pc:sldMkLst>
        <pc:picChg chg="mod">
          <ac:chgData name="Diana Castillo" userId="a1a1daf7-fe17-44c6-b39e-e0349d3e0ba5" providerId="ADAL" clId="{FAB2DC24-9C68-4C81-A800-3BB102D7EF1B}" dt="2025-02-05T18:20:44.220" v="1783" actId="1076"/>
          <ac:picMkLst>
            <pc:docMk/>
            <pc:sldMk cId="1022960551" sldId="310"/>
            <ac:picMk id="6" creationId="{82ACC061-188F-BB29-7A43-AE3A64B59B83}"/>
          </ac:picMkLst>
        </pc:picChg>
        <pc:picChg chg="mod">
          <ac:chgData name="Diana Castillo" userId="a1a1daf7-fe17-44c6-b39e-e0349d3e0ba5" providerId="ADAL" clId="{FAB2DC24-9C68-4C81-A800-3BB102D7EF1B}" dt="2025-02-05T21:25:21.364" v="1933" actId="1076"/>
          <ac:picMkLst>
            <pc:docMk/>
            <pc:sldMk cId="1022960551" sldId="310"/>
            <ac:picMk id="7" creationId="{152954CF-7709-1968-B721-78A49A016702}"/>
          </ac:picMkLst>
        </pc:picChg>
      </pc:sldChg>
      <pc:sldChg chg="modSp mod modNotes modNotesTx">
        <pc:chgData name="Diana Castillo" userId="a1a1daf7-fe17-44c6-b39e-e0349d3e0ba5" providerId="ADAL" clId="{FAB2DC24-9C68-4C81-A800-3BB102D7EF1B}" dt="2025-02-05T16:15:32.314" v="1559" actId="20577"/>
        <pc:sldMkLst>
          <pc:docMk/>
          <pc:sldMk cId="3161882989" sldId="312"/>
        </pc:sldMkLst>
        <pc:spChg chg="mod">
          <ac:chgData name="Diana Castillo" userId="a1a1daf7-fe17-44c6-b39e-e0349d3e0ba5" providerId="ADAL" clId="{FAB2DC24-9C68-4C81-A800-3BB102D7EF1B}" dt="2025-02-04T15:22:15.580" v="1280" actId="20577"/>
          <ac:spMkLst>
            <pc:docMk/>
            <pc:sldMk cId="3161882989" sldId="312"/>
            <ac:spMk id="5" creationId="{B69EDE14-6BD9-407F-9E7A-864EBE78E9B5}"/>
          </ac:spMkLst>
        </pc:spChg>
      </pc:sldChg>
      <pc:sldChg chg="modSp mod modNotesTx">
        <pc:chgData name="Diana Castillo" userId="a1a1daf7-fe17-44c6-b39e-e0349d3e0ba5" providerId="ADAL" clId="{FAB2DC24-9C68-4C81-A800-3BB102D7EF1B}" dt="2025-02-05T21:53:09.511" v="1942" actId="20577"/>
        <pc:sldMkLst>
          <pc:docMk/>
          <pc:sldMk cId="927909267" sldId="313"/>
        </pc:sldMkLst>
        <pc:spChg chg="mod">
          <ac:chgData name="Diana Castillo" userId="a1a1daf7-fe17-44c6-b39e-e0349d3e0ba5" providerId="ADAL" clId="{FAB2DC24-9C68-4C81-A800-3BB102D7EF1B}" dt="2025-02-05T21:53:09.511" v="1942" actId="20577"/>
          <ac:spMkLst>
            <pc:docMk/>
            <pc:sldMk cId="927909267" sldId="313"/>
            <ac:spMk id="5" creationId="{B69EDE14-6BD9-407F-9E7A-864EBE78E9B5}"/>
          </ac:spMkLst>
        </pc:spChg>
      </pc:sldChg>
      <pc:sldChg chg="modSp mod">
        <pc:chgData name="Diana Castillo" userId="a1a1daf7-fe17-44c6-b39e-e0349d3e0ba5" providerId="ADAL" clId="{FAB2DC24-9C68-4C81-A800-3BB102D7EF1B}" dt="2025-02-03T19:16:23.355" v="1273" actId="20577"/>
        <pc:sldMkLst>
          <pc:docMk/>
          <pc:sldMk cId="4264651766" sldId="315"/>
        </pc:sldMkLst>
        <pc:spChg chg="mod">
          <ac:chgData name="Diana Castillo" userId="a1a1daf7-fe17-44c6-b39e-e0349d3e0ba5" providerId="ADAL" clId="{FAB2DC24-9C68-4C81-A800-3BB102D7EF1B}" dt="2025-02-03T19:16:23.355" v="1273" actId="20577"/>
          <ac:spMkLst>
            <pc:docMk/>
            <pc:sldMk cId="4264651766" sldId="315"/>
            <ac:spMk id="5" creationId="{B69EDE14-6BD9-407F-9E7A-864EBE78E9B5}"/>
          </ac:spMkLst>
        </pc:spChg>
      </pc:sldChg>
      <pc:sldChg chg="modSp mod">
        <pc:chgData name="Diana Castillo" userId="a1a1daf7-fe17-44c6-b39e-e0349d3e0ba5" providerId="ADAL" clId="{FAB2DC24-9C68-4C81-A800-3BB102D7EF1B}" dt="2025-01-27T22:22:56.603" v="553" actId="20577"/>
        <pc:sldMkLst>
          <pc:docMk/>
          <pc:sldMk cId="83388972" sldId="316"/>
        </pc:sldMkLst>
        <pc:spChg chg="mod">
          <ac:chgData name="Diana Castillo" userId="a1a1daf7-fe17-44c6-b39e-e0349d3e0ba5" providerId="ADAL" clId="{FAB2DC24-9C68-4C81-A800-3BB102D7EF1B}" dt="2025-01-27T22:22:56.603" v="553" actId="20577"/>
          <ac:spMkLst>
            <pc:docMk/>
            <pc:sldMk cId="83388972" sldId="316"/>
            <ac:spMk id="4" creationId="{306FD2F7-0F15-4A2B-8F78-7C3F4F509261}"/>
          </ac:spMkLst>
        </pc:spChg>
        <pc:spChg chg="mod">
          <ac:chgData name="Diana Castillo" userId="a1a1daf7-fe17-44c6-b39e-e0349d3e0ba5" providerId="ADAL" clId="{FAB2DC24-9C68-4C81-A800-3BB102D7EF1B}" dt="2025-01-27T22:12:21.816" v="542" actId="20577"/>
          <ac:spMkLst>
            <pc:docMk/>
            <pc:sldMk cId="83388972" sldId="316"/>
            <ac:spMk id="8" creationId="{B172ECD4-82F7-A155-ECFE-8ED1436D7533}"/>
          </ac:spMkLst>
        </pc:spChg>
        <pc:picChg chg="mod">
          <ac:chgData name="Diana Castillo" userId="a1a1daf7-fe17-44c6-b39e-e0349d3e0ba5" providerId="ADAL" clId="{FAB2DC24-9C68-4C81-A800-3BB102D7EF1B}" dt="2025-01-27T22:11:57.887" v="493" actId="1076"/>
          <ac:picMkLst>
            <pc:docMk/>
            <pc:sldMk cId="83388972" sldId="316"/>
            <ac:picMk id="2" creationId="{94DB326F-FE42-D0BB-7F1F-275A2B57AE9F}"/>
          </ac:picMkLst>
        </pc:picChg>
      </pc:sldChg>
      <pc:sldChg chg="modSp mod">
        <pc:chgData name="Diana Castillo" userId="a1a1daf7-fe17-44c6-b39e-e0349d3e0ba5" providerId="ADAL" clId="{FAB2DC24-9C68-4C81-A800-3BB102D7EF1B}" dt="2025-02-05T22:13:30.860" v="1984" actId="20577"/>
        <pc:sldMkLst>
          <pc:docMk/>
          <pc:sldMk cId="3581528909" sldId="317"/>
        </pc:sldMkLst>
        <pc:spChg chg="mod">
          <ac:chgData name="Diana Castillo" userId="a1a1daf7-fe17-44c6-b39e-e0349d3e0ba5" providerId="ADAL" clId="{FAB2DC24-9C68-4C81-A800-3BB102D7EF1B}" dt="2025-02-05T22:13:30.860" v="1984" actId="20577"/>
          <ac:spMkLst>
            <pc:docMk/>
            <pc:sldMk cId="3581528909" sldId="317"/>
            <ac:spMk id="5" creationId="{B69EDE14-6BD9-407F-9E7A-864EBE78E9B5}"/>
          </ac:spMkLst>
        </pc:spChg>
      </pc:sldChg>
      <pc:sldChg chg="addSp delSp modSp mod modNotesTx">
        <pc:chgData name="Diana Castillo" userId="a1a1daf7-fe17-44c6-b39e-e0349d3e0ba5" providerId="ADAL" clId="{FAB2DC24-9C68-4C81-A800-3BB102D7EF1B}" dt="2025-01-28T16:03:08.369" v="669" actId="313"/>
        <pc:sldMkLst>
          <pc:docMk/>
          <pc:sldMk cId="2801901655" sldId="318"/>
        </pc:sldMkLst>
        <pc:picChg chg="add mod">
          <ac:chgData name="Diana Castillo" userId="a1a1daf7-fe17-44c6-b39e-e0349d3e0ba5" providerId="ADAL" clId="{FAB2DC24-9C68-4C81-A800-3BB102D7EF1B}" dt="2025-01-27T22:00:42.850" v="429" actId="1076"/>
          <ac:picMkLst>
            <pc:docMk/>
            <pc:sldMk cId="2801901655" sldId="318"/>
            <ac:picMk id="3" creationId="{497EEEAF-80B3-708E-281F-D8EDC9CC47F5}"/>
          </ac:picMkLst>
        </pc:picChg>
      </pc:sldChg>
      <pc:sldChg chg="addSp delSp modSp add mod modNotesTx">
        <pc:chgData name="Diana Castillo" userId="a1a1daf7-fe17-44c6-b39e-e0349d3e0ba5" providerId="ADAL" clId="{FAB2DC24-9C68-4C81-A800-3BB102D7EF1B}" dt="2025-02-05T21:24:56.370" v="1929" actId="20577"/>
        <pc:sldMkLst>
          <pc:docMk/>
          <pc:sldMk cId="3687632071" sldId="319"/>
        </pc:sldMkLst>
        <pc:spChg chg="mod">
          <ac:chgData name="Diana Castillo" userId="a1a1daf7-fe17-44c6-b39e-e0349d3e0ba5" providerId="ADAL" clId="{FAB2DC24-9C68-4C81-A800-3BB102D7EF1B}" dt="2025-01-24T20:45:49.353" v="131" actId="20577"/>
          <ac:spMkLst>
            <pc:docMk/>
            <pc:sldMk cId="3687632071" sldId="319"/>
            <ac:spMk id="4" creationId="{2F9A6EAD-C123-7894-7F40-CD036240EE07}"/>
          </ac:spMkLst>
        </pc:spChg>
        <pc:spChg chg="add mod">
          <ac:chgData name="Diana Castillo" userId="a1a1daf7-fe17-44c6-b39e-e0349d3e0ba5" providerId="ADAL" clId="{FAB2DC24-9C68-4C81-A800-3BB102D7EF1B}" dt="2025-02-03T19:14:11.308" v="1262" actId="1076"/>
          <ac:spMkLst>
            <pc:docMk/>
            <pc:sldMk cId="3687632071" sldId="319"/>
            <ac:spMk id="7" creationId="{FF4BF86D-531D-ADEF-14FD-9677FDABCC0F}"/>
          </ac:spMkLst>
        </pc:spChg>
        <pc:picChg chg="add mod">
          <ac:chgData name="Diana Castillo" userId="a1a1daf7-fe17-44c6-b39e-e0349d3e0ba5" providerId="ADAL" clId="{FAB2DC24-9C68-4C81-A800-3BB102D7EF1B}" dt="2025-02-03T19:14:13.445" v="1263" actId="1076"/>
          <ac:picMkLst>
            <pc:docMk/>
            <pc:sldMk cId="3687632071" sldId="319"/>
            <ac:picMk id="1026" creationId="{4F907AE6-52D4-8675-7D1C-C8FEC7F3F1E2}"/>
          </ac:picMkLst>
        </pc:picChg>
      </pc:sldChg>
      <pc:sldChg chg="addSp modSp add mod">
        <pc:chgData name="Diana Castillo" userId="a1a1daf7-fe17-44c6-b39e-e0349d3e0ba5" providerId="ADAL" clId="{FAB2DC24-9C68-4C81-A800-3BB102D7EF1B}" dt="2025-02-06T14:24:29.516" v="2007" actId="1076"/>
        <pc:sldMkLst>
          <pc:docMk/>
          <pc:sldMk cId="2859280147" sldId="320"/>
        </pc:sldMkLst>
        <pc:spChg chg="mod">
          <ac:chgData name="Diana Castillo" userId="a1a1daf7-fe17-44c6-b39e-e0349d3e0ba5" providerId="ADAL" clId="{FAB2DC24-9C68-4C81-A800-3BB102D7EF1B}" dt="2025-02-06T14:23:43.571" v="1996" actId="20577"/>
          <ac:spMkLst>
            <pc:docMk/>
            <pc:sldMk cId="2859280147" sldId="320"/>
            <ac:spMk id="2" creationId="{09ADCE89-ACFC-B8F8-CB0F-1E0C718E0CB7}"/>
          </ac:spMkLst>
        </pc:spChg>
        <pc:spChg chg="add mod">
          <ac:chgData name="Diana Castillo" userId="a1a1daf7-fe17-44c6-b39e-e0349d3e0ba5" providerId="ADAL" clId="{FAB2DC24-9C68-4C81-A800-3BB102D7EF1B}" dt="2025-02-06T14:24:29.516" v="2007" actId="1076"/>
          <ac:spMkLst>
            <pc:docMk/>
            <pc:sldMk cId="2859280147" sldId="320"/>
            <ac:spMk id="5" creationId="{9BD46C3C-F744-D1D8-1D3B-815DA1D3CBD7}"/>
          </ac:spMkLst>
        </pc:spChg>
        <pc:picChg chg="add mod">
          <ac:chgData name="Diana Castillo" userId="a1a1daf7-fe17-44c6-b39e-e0349d3e0ba5" providerId="ADAL" clId="{FAB2DC24-9C68-4C81-A800-3BB102D7EF1B}" dt="2025-02-05T22:37:55.121" v="1990" actId="14100"/>
          <ac:picMkLst>
            <pc:docMk/>
            <pc:sldMk cId="2859280147" sldId="320"/>
            <ac:picMk id="4" creationId="{774C1DDD-47E2-9AED-A751-1EB247257255}"/>
          </ac:picMkLst>
        </pc:picChg>
        <pc:picChg chg="add mod">
          <ac:chgData name="Diana Castillo" userId="a1a1daf7-fe17-44c6-b39e-e0349d3e0ba5" providerId="ADAL" clId="{FAB2DC24-9C68-4C81-A800-3BB102D7EF1B}" dt="2025-02-05T19:06:37.945" v="1845" actId="1076"/>
          <ac:picMkLst>
            <pc:docMk/>
            <pc:sldMk cId="2859280147" sldId="320"/>
            <ac:picMk id="6" creationId="{7BB32706-4801-F590-0A75-AB9EB8C912A5}"/>
          </ac:picMkLst>
        </pc:picChg>
        <pc:picChg chg="add mod">
          <ac:chgData name="Diana Castillo" userId="a1a1daf7-fe17-44c6-b39e-e0349d3e0ba5" providerId="ADAL" clId="{FAB2DC24-9C68-4C81-A800-3BB102D7EF1B}" dt="2025-02-05T19:06:32.951" v="1843" actId="1076"/>
          <ac:picMkLst>
            <pc:docMk/>
            <pc:sldMk cId="2859280147" sldId="320"/>
            <ac:picMk id="8" creationId="{92B29EDC-21DA-79FA-B776-A5A7584551E2}"/>
          </ac:picMkLst>
        </pc:picChg>
      </pc:sldChg>
    </pc:docChg>
  </pc:docChgLst>
  <pc:docChgLst>
    <pc:chgData name="Diana Castillo" userId="a1a1daf7-fe17-44c6-b39e-e0349d3e0ba5" providerId="ADAL" clId="{0B846975-977B-4905-A8B5-5A4C03E9327E}"/>
    <pc:docChg chg="custSel modSld modNotesMaster">
      <pc:chgData name="Diana Castillo" userId="a1a1daf7-fe17-44c6-b39e-e0349d3e0ba5" providerId="ADAL" clId="{0B846975-977B-4905-A8B5-5A4C03E9327E}" dt="2025-01-14T18:42:34.286" v="311" actId="13926"/>
      <pc:docMkLst>
        <pc:docMk/>
      </pc:docMkLst>
      <pc:sldChg chg="addSp delSp modSp mod modNotes modNotesTx">
        <pc:chgData name="Diana Castillo" userId="a1a1daf7-fe17-44c6-b39e-e0349d3e0ba5" providerId="ADAL" clId="{0B846975-977B-4905-A8B5-5A4C03E9327E}" dt="2025-01-14T18:13:37.374" v="291" actId="20577"/>
        <pc:sldMkLst>
          <pc:docMk/>
          <pc:sldMk cId="1757065268" sldId="290"/>
        </pc:sldMkLst>
        <pc:spChg chg="mod">
          <ac:chgData name="Diana Castillo" userId="a1a1daf7-fe17-44c6-b39e-e0349d3e0ba5" providerId="ADAL" clId="{0B846975-977B-4905-A8B5-5A4C03E9327E}" dt="2025-01-09T16:53:18.764" v="37" actId="403"/>
          <ac:spMkLst>
            <pc:docMk/>
            <pc:sldMk cId="1757065268" sldId="290"/>
            <ac:spMk id="4" creationId="{306FD2F7-0F15-4A2B-8F78-7C3F4F509261}"/>
          </ac:spMkLst>
        </pc:spChg>
        <pc:spChg chg="mod">
          <ac:chgData name="Diana Castillo" userId="a1a1daf7-fe17-44c6-b39e-e0349d3e0ba5" providerId="ADAL" clId="{0B846975-977B-4905-A8B5-5A4C03E9327E}" dt="2025-01-09T16:53:06.357" v="35" actId="114"/>
          <ac:spMkLst>
            <pc:docMk/>
            <pc:sldMk cId="1757065268" sldId="290"/>
            <ac:spMk id="5" creationId="{B69EDE14-6BD9-407F-9E7A-864EBE78E9B5}"/>
          </ac:spMkLst>
        </pc:spChg>
        <pc:spChg chg="add">
          <ac:chgData name="Diana Castillo" userId="a1a1daf7-fe17-44c6-b39e-e0349d3e0ba5" providerId="ADAL" clId="{0B846975-977B-4905-A8B5-5A4C03E9327E}" dt="2025-01-09T16:51:38.645" v="10" actId="26606"/>
          <ac:spMkLst>
            <pc:docMk/>
            <pc:sldMk cId="1757065268" sldId="290"/>
            <ac:spMk id="29" creationId="{F821940F-7A1D-4ACC-85B4-A932898ABB37}"/>
          </ac:spMkLst>
        </pc:spChg>
        <pc:spChg chg="add">
          <ac:chgData name="Diana Castillo" userId="a1a1daf7-fe17-44c6-b39e-e0349d3e0ba5" providerId="ADAL" clId="{0B846975-977B-4905-A8B5-5A4C03E9327E}" dt="2025-01-09T16:51:38.645" v="10" actId="26606"/>
          <ac:spMkLst>
            <pc:docMk/>
            <pc:sldMk cId="1757065268" sldId="290"/>
            <ac:spMk id="31" creationId="{16674508-81D3-48CF-96BF-7FC60EAA572A}"/>
          </ac:spMkLst>
        </pc:spChg>
        <pc:picChg chg="mod ord">
          <ac:chgData name="Diana Castillo" userId="a1a1daf7-fe17-44c6-b39e-e0349d3e0ba5" providerId="ADAL" clId="{0B846975-977B-4905-A8B5-5A4C03E9327E}" dt="2025-01-09T16:51:38.645" v="10" actId="26606"/>
          <ac:picMkLst>
            <pc:docMk/>
            <pc:sldMk cId="1757065268" sldId="290"/>
            <ac:picMk id="2" creationId="{9D98909F-FAFB-D7D9-1E9C-010FB9ABC621}"/>
          </ac:picMkLst>
        </pc:picChg>
      </pc:sldChg>
      <pc:sldChg chg="modSp mod">
        <pc:chgData name="Diana Castillo" userId="a1a1daf7-fe17-44c6-b39e-e0349d3e0ba5" providerId="ADAL" clId="{0B846975-977B-4905-A8B5-5A4C03E9327E}" dt="2025-01-09T22:30:02.572" v="169" actId="20577"/>
        <pc:sldMkLst>
          <pc:docMk/>
          <pc:sldMk cId="1984348993" sldId="293"/>
        </pc:sldMkLst>
        <pc:spChg chg="mod">
          <ac:chgData name="Diana Castillo" userId="a1a1daf7-fe17-44c6-b39e-e0349d3e0ba5" providerId="ADAL" clId="{0B846975-977B-4905-A8B5-5A4C03E9327E}" dt="2025-01-09T22:30:02.572" v="169" actId="20577"/>
          <ac:spMkLst>
            <pc:docMk/>
            <pc:sldMk cId="1984348993" sldId="293"/>
            <ac:spMk id="5" creationId="{B69EDE14-6BD9-407F-9E7A-864EBE78E9B5}"/>
          </ac:spMkLst>
        </pc:spChg>
      </pc:sldChg>
      <pc:sldChg chg="modSp mod">
        <pc:chgData name="Diana Castillo" userId="a1a1daf7-fe17-44c6-b39e-e0349d3e0ba5" providerId="ADAL" clId="{0B846975-977B-4905-A8B5-5A4C03E9327E}" dt="2025-01-09T22:42:26.427" v="207" actId="20577"/>
        <pc:sldMkLst>
          <pc:docMk/>
          <pc:sldMk cId="3460224198" sldId="294"/>
        </pc:sldMkLst>
        <pc:spChg chg="mod">
          <ac:chgData name="Diana Castillo" userId="a1a1daf7-fe17-44c6-b39e-e0349d3e0ba5" providerId="ADAL" clId="{0B846975-977B-4905-A8B5-5A4C03E9327E}" dt="2025-01-09T22:42:26.427" v="207" actId="20577"/>
          <ac:spMkLst>
            <pc:docMk/>
            <pc:sldMk cId="3460224198" sldId="294"/>
            <ac:spMk id="5" creationId="{B69EDE14-6BD9-407F-9E7A-864EBE78E9B5}"/>
          </ac:spMkLst>
        </pc:spChg>
      </pc:sldChg>
      <pc:sldChg chg="modSp mod">
        <pc:chgData name="Diana Castillo" userId="a1a1daf7-fe17-44c6-b39e-e0349d3e0ba5" providerId="ADAL" clId="{0B846975-977B-4905-A8B5-5A4C03E9327E}" dt="2025-01-09T22:43:58.461" v="258" actId="20577"/>
        <pc:sldMkLst>
          <pc:docMk/>
          <pc:sldMk cId="783933809" sldId="295"/>
        </pc:sldMkLst>
        <pc:spChg chg="mod">
          <ac:chgData name="Diana Castillo" userId="a1a1daf7-fe17-44c6-b39e-e0349d3e0ba5" providerId="ADAL" clId="{0B846975-977B-4905-A8B5-5A4C03E9327E}" dt="2025-01-09T22:43:58.461" v="258" actId="20577"/>
          <ac:spMkLst>
            <pc:docMk/>
            <pc:sldMk cId="783933809" sldId="295"/>
            <ac:spMk id="5" creationId="{B69EDE14-6BD9-407F-9E7A-864EBE78E9B5}"/>
          </ac:spMkLst>
        </pc:spChg>
      </pc:sldChg>
      <pc:sldChg chg="addSp delSp modSp">
        <pc:chgData name="Diana Castillo" userId="a1a1daf7-fe17-44c6-b39e-e0349d3e0ba5" providerId="ADAL" clId="{0B846975-977B-4905-A8B5-5A4C03E9327E}" dt="2025-01-09T22:45:23.728" v="264" actId="14100"/>
        <pc:sldMkLst>
          <pc:docMk/>
          <pc:sldMk cId="1406563609" sldId="302"/>
        </pc:sldMkLst>
        <pc:picChg chg="add mod">
          <ac:chgData name="Diana Castillo" userId="a1a1daf7-fe17-44c6-b39e-e0349d3e0ba5" providerId="ADAL" clId="{0B846975-977B-4905-A8B5-5A4C03E9327E}" dt="2025-01-09T22:45:23.728" v="264" actId="14100"/>
          <ac:picMkLst>
            <pc:docMk/>
            <pc:sldMk cId="1406563609" sldId="302"/>
            <ac:picMk id="2" creationId="{C9EEEBAA-9ABB-D50E-E12F-3798AA750520}"/>
          </ac:picMkLst>
        </pc:picChg>
      </pc:sldChg>
      <pc:sldChg chg="modNotes">
        <pc:chgData name="Diana Castillo" userId="a1a1daf7-fe17-44c6-b39e-e0349d3e0ba5" providerId="ADAL" clId="{0B846975-977B-4905-A8B5-5A4C03E9327E}" dt="2025-01-09T16:51:21.781" v="6" actId="27636"/>
        <pc:sldMkLst>
          <pc:docMk/>
          <pc:sldMk cId="1040900622" sldId="303"/>
        </pc:sldMkLst>
      </pc:sldChg>
      <pc:sldChg chg="modNotes modNotesTx">
        <pc:chgData name="Diana Castillo" userId="a1a1daf7-fe17-44c6-b39e-e0349d3e0ba5" providerId="ADAL" clId="{0B846975-977B-4905-A8B5-5A4C03E9327E}" dt="2025-01-09T22:46:15.986" v="266" actId="20577"/>
        <pc:sldMkLst>
          <pc:docMk/>
          <pc:sldMk cId="363734091" sldId="306"/>
        </pc:sldMkLst>
      </pc:sldChg>
      <pc:sldChg chg="modSp mod">
        <pc:chgData name="Diana Castillo" userId="a1a1daf7-fe17-44c6-b39e-e0349d3e0ba5" providerId="ADAL" clId="{0B846975-977B-4905-A8B5-5A4C03E9327E}" dt="2025-01-09T16:54:04.911" v="72" actId="20577"/>
        <pc:sldMkLst>
          <pc:docMk/>
          <pc:sldMk cId="1603356166" sldId="308"/>
        </pc:sldMkLst>
        <pc:spChg chg="mod">
          <ac:chgData name="Diana Castillo" userId="a1a1daf7-fe17-44c6-b39e-e0349d3e0ba5" providerId="ADAL" clId="{0B846975-977B-4905-A8B5-5A4C03E9327E}" dt="2025-01-09T16:54:04.911" v="72" actId="20577"/>
          <ac:spMkLst>
            <pc:docMk/>
            <pc:sldMk cId="1603356166" sldId="308"/>
            <ac:spMk id="9" creationId="{5CCAD184-C0D9-4AFA-BBD6-B2C7508C45D9}"/>
          </ac:spMkLst>
        </pc:spChg>
      </pc:sldChg>
      <pc:sldChg chg="modSp mod">
        <pc:chgData name="Diana Castillo" userId="a1a1daf7-fe17-44c6-b39e-e0349d3e0ba5" providerId="ADAL" clId="{0B846975-977B-4905-A8B5-5A4C03E9327E}" dt="2025-01-09T22:29:47.508" v="168" actId="1076"/>
        <pc:sldMkLst>
          <pc:docMk/>
          <pc:sldMk cId="154156869" sldId="309"/>
        </pc:sldMkLst>
        <pc:spChg chg="mod">
          <ac:chgData name="Diana Castillo" userId="a1a1daf7-fe17-44c6-b39e-e0349d3e0ba5" providerId="ADAL" clId="{0B846975-977B-4905-A8B5-5A4C03E9327E}" dt="2025-01-09T22:29:26.788" v="164" actId="13926"/>
          <ac:spMkLst>
            <pc:docMk/>
            <pc:sldMk cId="154156869" sldId="309"/>
            <ac:spMk id="5" creationId="{B69EDE14-6BD9-407F-9E7A-864EBE78E9B5}"/>
          </ac:spMkLst>
        </pc:spChg>
        <pc:picChg chg="mod">
          <ac:chgData name="Diana Castillo" userId="a1a1daf7-fe17-44c6-b39e-e0349d3e0ba5" providerId="ADAL" clId="{0B846975-977B-4905-A8B5-5A4C03E9327E}" dt="2025-01-09T22:29:39.358" v="166" actId="1076"/>
          <ac:picMkLst>
            <pc:docMk/>
            <pc:sldMk cId="154156869" sldId="309"/>
            <ac:picMk id="2" creationId="{8F1BC984-9A9D-B28C-54BA-A0FA05234DE7}"/>
          </ac:picMkLst>
        </pc:picChg>
        <pc:picChg chg="mod">
          <ac:chgData name="Diana Castillo" userId="a1a1daf7-fe17-44c6-b39e-e0349d3e0ba5" providerId="ADAL" clId="{0B846975-977B-4905-A8B5-5A4C03E9327E}" dt="2025-01-09T22:29:47.508" v="168" actId="1076"/>
          <ac:picMkLst>
            <pc:docMk/>
            <pc:sldMk cId="154156869" sldId="309"/>
            <ac:picMk id="3" creationId="{3365D3F6-85F1-01DB-97F7-281C69702CF7}"/>
          </ac:picMkLst>
        </pc:picChg>
      </pc:sldChg>
      <pc:sldChg chg="modSp mod modNotes modNotesTx">
        <pc:chgData name="Diana Castillo" userId="a1a1daf7-fe17-44c6-b39e-e0349d3e0ba5" providerId="ADAL" clId="{0B846975-977B-4905-A8B5-5A4C03E9327E}" dt="2025-01-14T18:42:34.286" v="311" actId="13926"/>
        <pc:sldMkLst>
          <pc:docMk/>
          <pc:sldMk cId="3161882989" sldId="312"/>
        </pc:sldMkLst>
        <pc:spChg chg="mod">
          <ac:chgData name="Diana Castillo" userId="a1a1daf7-fe17-44c6-b39e-e0349d3e0ba5" providerId="ADAL" clId="{0B846975-977B-4905-A8B5-5A4C03E9327E}" dt="2025-01-14T18:42:34.286" v="311" actId="13926"/>
          <ac:spMkLst>
            <pc:docMk/>
            <pc:sldMk cId="3161882989" sldId="312"/>
            <ac:spMk id="5" creationId="{B69EDE14-6BD9-407F-9E7A-864EBE78E9B5}"/>
          </ac:spMkLst>
        </pc:spChg>
      </pc:sldChg>
      <pc:sldChg chg="modSp mod modNotes modNotesTx">
        <pc:chgData name="Diana Castillo" userId="a1a1daf7-fe17-44c6-b39e-e0349d3e0ba5" providerId="ADAL" clId="{0B846975-977B-4905-A8B5-5A4C03E9327E}" dt="2025-01-09T22:28:51.559" v="163" actId="20577"/>
        <pc:sldMkLst>
          <pc:docMk/>
          <pc:sldMk cId="927909267" sldId="313"/>
        </pc:sldMkLst>
        <pc:spChg chg="mod">
          <ac:chgData name="Diana Castillo" userId="a1a1daf7-fe17-44c6-b39e-e0349d3e0ba5" providerId="ADAL" clId="{0B846975-977B-4905-A8B5-5A4C03E9327E}" dt="2025-01-09T22:28:10.348" v="162" actId="20577"/>
          <ac:spMkLst>
            <pc:docMk/>
            <pc:sldMk cId="927909267" sldId="313"/>
            <ac:spMk id="5" creationId="{B69EDE14-6BD9-407F-9E7A-864EBE78E9B5}"/>
          </ac:spMkLst>
        </pc:spChg>
      </pc:sldChg>
      <pc:sldChg chg="modSp mod">
        <pc:chgData name="Diana Castillo" userId="a1a1daf7-fe17-44c6-b39e-e0349d3e0ba5" providerId="ADAL" clId="{0B846975-977B-4905-A8B5-5A4C03E9327E}" dt="2025-01-09T17:43:58.273" v="146" actId="1076"/>
        <pc:sldMkLst>
          <pc:docMk/>
          <pc:sldMk cId="4264651766" sldId="315"/>
        </pc:sldMkLst>
        <pc:spChg chg="mod">
          <ac:chgData name="Diana Castillo" userId="a1a1daf7-fe17-44c6-b39e-e0349d3e0ba5" providerId="ADAL" clId="{0B846975-977B-4905-A8B5-5A4C03E9327E}" dt="2025-01-09T17:43:58.273" v="146" actId="1076"/>
          <ac:spMkLst>
            <pc:docMk/>
            <pc:sldMk cId="4264651766" sldId="315"/>
            <ac:spMk id="5" creationId="{B69EDE14-6BD9-407F-9E7A-864EBE78E9B5}"/>
          </ac:spMkLst>
        </pc:spChg>
      </pc:sldChg>
      <pc:sldChg chg="modNotes">
        <pc:chgData name="Diana Castillo" userId="a1a1daf7-fe17-44c6-b39e-e0349d3e0ba5" providerId="ADAL" clId="{0B846975-977B-4905-A8B5-5A4C03E9327E}" dt="2025-01-09T16:51:21.766" v="5" actId="27636"/>
        <pc:sldMkLst>
          <pc:docMk/>
          <pc:sldMk cId="83388972" sldId="316"/>
        </pc:sldMkLst>
      </pc:sldChg>
    </pc:docChg>
  </pc:docChgLst>
  <pc:docChgLst>
    <pc:chgData name="Diana Castillo" userId="a1a1daf7-fe17-44c6-b39e-e0349d3e0ba5" providerId="ADAL" clId="{67804C71-7D62-449B-B526-511B48BE9159}"/>
    <pc:docChg chg="modSld">
      <pc:chgData name="Diana Castillo" userId="a1a1daf7-fe17-44c6-b39e-e0349d3e0ba5" providerId="ADAL" clId="{67804C71-7D62-449B-B526-511B48BE9159}" dt="2024-12-12T19:57:20.855" v="50" actId="20577"/>
      <pc:docMkLst>
        <pc:docMk/>
      </pc:docMkLst>
      <pc:sldChg chg="modSp mod">
        <pc:chgData name="Diana Castillo" userId="a1a1daf7-fe17-44c6-b39e-e0349d3e0ba5" providerId="ADAL" clId="{67804C71-7D62-449B-B526-511B48BE9159}" dt="2024-12-12T19:54:52.070" v="35" actId="20577"/>
        <pc:sldMkLst>
          <pc:docMk/>
          <pc:sldMk cId="1757065268" sldId="290"/>
        </pc:sldMkLst>
        <pc:spChg chg="mod">
          <ac:chgData name="Diana Castillo" userId="a1a1daf7-fe17-44c6-b39e-e0349d3e0ba5" providerId="ADAL" clId="{67804C71-7D62-449B-B526-511B48BE9159}" dt="2024-12-12T19:54:52.070" v="35" actId="20577"/>
          <ac:spMkLst>
            <pc:docMk/>
            <pc:sldMk cId="1757065268" sldId="290"/>
            <ac:spMk id="5" creationId="{B69EDE14-6BD9-407F-9E7A-864EBE78E9B5}"/>
          </ac:spMkLst>
        </pc:spChg>
      </pc:sldChg>
      <pc:sldChg chg="modSp mod">
        <pc:chgData name="Diana Castillo" userId="a1a1daf7-fe17-44c6-b39e-e0349d3e0ba5" providerId="ADAL" clId="{67804C71-7D62-449B-B526-511B48BE9159}" dt="2024-12-12T19:57:20.855" v="50" actId="20577"/>
        <pc:sldMkLst>
          <pc:docMk/>
          <pc:sldMk cId="783933809" sldId="295"/>
        </pc:sldMkLst>
        <pc:spChg chg="mod">
          <ac:chgData name="Diana Castillo" userId="a1a1daf7-fe17-44c6-b39e-e0349d3e0ba5" providerId="ADAL" clId="{67804C71-7D62-449B-B526-511B48BE9159}" dt="2024-12-12T19:57:20.855" v="50" actId="20577"/>
          <ac:spMkLst>
            <pc:docMk/>
            <pc:sldMk cId="783933809" sldId="295"/>
            <ac:spMk id="5" creationId="{B69EDE14-6BD9-407F-9E7A-864EBE78E9B5}"/>
          </ac:spMkLst>
        </pc:spChg>
      </pc:sldChg>
      <pc:sldChg chg="modSp mod">
        <pc:chgData name="Diana Castillo" userId="a1a1daf7-fe17-44c6-b39e-e0349d3e0ba5" providerId="ADAL" clId="{67804C71-7D62-449B-B526-511B48BE9159}" dt="2024-12-12T19:55:30.264" v="38" actId="13926"/>
        <pc:sldMkLst>
          <pc:docMk/>
          <pc:sldMk cId="3161882989" sldId="312"/>
        </pc:sldMkLst>
        <pc:spChg chg="mod">
          <ac:chgData name="Diana Castillo" userId="a1a1daf7-fe17-44c6-b39e-e0349d3e0ba5" providerId="ADAL" clId="{67804C71-7D62-449B-B526-511B48BE9159}" dt="2024-12-12T19:55:30.264" v="38" actId="13926"/>
          <ac:spMkLst>
            <pc:docMk/>
            <pc:sldMk cId="3161882989" sldId="312"/>
            <ac:spMk id="5" creationId="{B69EDE14-6BD9-407F-9E7A-864EBE78E9B5}"/>
          </ac:spMkLst>
        </pc:spChg>
      </pc:sldChg>
      <pc:sldChg chg="modSp mod">
        <pc:chgData name="Diana Castillo" userId="a1a1daf7-fe17-44c6-b39e-e0349d3e0ba5" providerId="ADAL" clId="{67804C71-7D62-449B-B526-511B48BE9159}" dt="2024-12-12T19:56:39.584" v="49" actId="20577"/>
        <pc:sldMkLst>
          <pc:docMk/>
          <pc:sldMk cId="927909267" sldId="313"/>
        </pc:sldMkLst>
        <pc:spChg chg="mod">
          <ac:chgData name="Diana Castillo" userId="a1a1daf7-fe17-44c6-b39e-e0349d3e0ba5" providerId="ADAL" clId="{67804C71-7D62-449B-B526-511B48BE9159}" dt="2024-12-12T19:56:39.584" v="49" actId="20577"/>
          <ac:spMkLst>
            <pc:docMk/>
            <pc:sldMk cId="927909267" sldId="313"/>
            <ac:spMk id="4" creationId="{306FD2F7-0F15-4A2B-8F78-7C3F4F509261}"/>
          </ac:spMkLst>
        </pc:spChg>
      </pc:sldChg>
      <pc:sldChg chg="modSp mod">
        <pc:chgData name="Diana Castillo" userId="a1a1daf7-fe17-44c6-b39e-e0349d3e0ba5" providerId="ADAL" clId="{67804C71-7D62-449B-B526-511B48BE9159}" dt="2024-12-12T19:55:01.550" v="36" actId="13926"/>
        <pc:sldMkLst>
          <pc:docMk/>
          <pc:sldMk cId="4264651766" sldId="315"/>
        </pc:sldMkLst>
        <pc:spChg chg="mod">
          <ac:chgData name="Diana Castillo" userId="a1a1daf7-fe17-44c6-b39e-e0349d3e0ba5" providerId="ADAL" clId="{67804C71-7D62-449B-B526-511B48BE9159}" dt="2024-12-12T19:55:01.550" v="36" actId="13926"/>
          <ac:spMkLst>
            <pc:docMk/>
            <pc:sldMk cId="4264651766" sldId="315"/>
            <ac:spMk id="5" creationId="{B69EDE14-6BD9-407F-9E7A-864EBE78E9B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8:28:21.554"/>
    </inkml:context>
    <inkml:brush xml:id="br0">
      <inkml:brushProperty name="width" value="0.035" units="cm"/>
      <inkml:brushProperty name="height" value="0.035" units="cm"/>
      <inkml:brushProperty name="color" value="#E71224"/>
    </inkml:brush>
  </inkml:definitions>
  <inkml:trace contextRef="#ctx0" brushRef="#br0">445 43 24575,'-11'1'0,"1"1"0,-1 0 0,1 1 0,0 0 0,0 0 0,-12 7 0,-41 11 0,52-19 0,-2-1 0,1 1 0,0 0 0,0 1 0,0 0 0,0 1 0,0 0 0,1 1 0,0 0 0,0 1 0,0 0 0,1 1 0,-1 0 0,-15 15 0,15-10 0,0 1 0,0 1 0,1 0 0,1 1 0,0-1 0,1 1 0,1 1 0,1 0 0,0 0 0,0 0 0,2 1 0,0-1 0,1 1 0,1 0 0,0 0 0,2 1 0,0-1 0,0 0 0,2 0 0,6 32 0,-1-31 0,0-2 0,1 1 0,0-1 0,1 0 0,1-1 0,1 0 0,0-1 0,1 0 0,0-1 0,1 0 0,1-1 0,0 0 0,0-1 0,1-1 0,0 0 0,1-1 0,0-1 0,1 0 0,0-1 0,20 5 0,37 8 0,1-2 0,0-4 0,116 7 0,-104-13 0,21 0 0,210-12 0,-275-1 0,-2-3 0,1-1 0,41-15 0,49-12 0,-53 17 0,0-4 0,129-56 0,-192 70 0,-1 0 0,-1-1 0,0 0 0,0-1 0,-1-1 0,0 0 0,-1-1 0,-1 0 0,0-1 0,-1 0 0,0-1 0,12-24 0,-18 21 0,-1 0 0,-1-1 0,0 0 0,-1 1 0,-1-1 0,-1 1 0,-1-1 0,-1 0 0,0 1 0,-11-33 0,10 43 0,-2 1 0,1 0 0,-1 0 0,0 1 0,0 0 0,-1 0 0,0 0 0,0 1 0,-1 0 0,1 0 0,-16-7 0,-99-39 0,107 46 0,-139-36 0,97 29 0,28 6 0,0 3 0,-43-2 0,-35-3 0,21-2 0,-101 1 0,-27-7 0,152 8 0,-1 3 0,1 3 0,0 3 0,-100 13 0,94-5-1365,58-6-5461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2117" tIns="46058" rIns="92117" bIns="46058" rtlCol="0"/>
          <a:lstStyle>
            <a:lvl1pPr algn="r">
              <a:defRPr sz="1200"/>
            </a:lvl1pPr>
          </a:lstStyle>
          <a:p>
            <a:fld id="{0A016E22-04A0-4068-95F3-70017DD44919}" type="datetimeFigureOut">
              <a:rPr lang="en-US" smtClean="0"/>
              <a:pPr/>
              <a:t>2/6/2025</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2117" tIns="46058" rIns="92117" bIns="460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2117" tIns="46058" rIns="92117" bIns="46058" rtlCol="0" anchor="b"/>
          <a:lstStyle>
            <a:lvl1pPr algn="r">
              <a:defRPr sz="1200"/>
            </a:lvl1pPr>
          </a:lstStyle>
          <a:p>
            <a:fld id="{EF372676-3421-4E5C-98DA-DEBE70AC93C7}" type="slidenum">
              <a:rPr lang="en-US" smtClean="0"/>
              <a:pPr/>
              <a:t>‹#›</a:t>
            </a:fld>
            <a:endParaRPr lang="en-US"/>
          </a:p>
        </p:txBody>
      </p:sp>
    </p:spTree>
    <p:extLst>
      <p:ext uri="{BB962C8B-B14F-4D97-AF65-F5344CB8AC3E}">
        <p14:creationId xmlns:p14="http://schemas.microsoft.com/office/powerpoint/2010/main" val="226249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Welcome and thank you for coming – it is great to see new and  familiar faces</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I am DC VP community impact for THCF</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Before we begin, I want to thank Mid-West Public Risk for hosting us and letting us utilization this space. </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MWPR – speaker….. Say a few words</a:t>
            </a:r>
          </a:p>
          <a:p>
            <a:pPr marL="460583" indent="-460583">
              <a:buClr>
                <a:srgbClr val="7CB142"/>
              </a:buClr>
            </a:pPr>
            <a:endParaRPr lang="en-US" sz="1400" b="1">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PHIL WELCOME?????</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Before we start – how many in this room are first time grant applicants to the THCF?</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Okay – today’s topics – NEXT SLIDE</a:t>
            </a:r>
          </a:p>
          <a:p>
            <a:pPr marL="460583" indent="-460583">
              <a:buClr>
                <a:srgbClr val="7CB142"/>
              </a:buClr>
            </a:pPr>
            <a:endParaRPr lang="en-US" b="1"/>
          </a:p>
          <a:p>
            <a:pPr marL="460583" indent="-460583">
              <a:buClr>
                <a:srgbClr val="7CB142"/>
              </a:buClr>
            </a:pPr>
            <a:endParaRPr lang="en-US" b="1"/>
          </a:p>
          <a:p>
            <a:pPr marL="460583" indent="-460583">
              <a:buClr>
                <a:srgbClr val="7CB142"/>
              </a:buClr>
            </a:pPr>
            <a:endParaRPr lang="en-US" b="1"/>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1</a:t>
            </a:fld>
            <a:endParaRPr lang="en-US"/>
          </a:p>
        </p:txBody>
      </p:sp>
    </p:spTree>
    <p:extLst>
      <p:ext uri="{BB962C8B-B14F-4D97-AF65-F5344CB8AC3E}">
        <p14:creationId xmlns:p14="http://schemas.microsoft.com/office/powerpoint/2010/main" val="77350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algn="l"/>
            <a:r>
              <a:rPr lang="en-US" sz="2000" b="1" i="1"/>
              <a:t>Key Questions:</a:t>
            </a:r>
          </a:p>
          <a:p>
            <a:pPr marL="460583" indent="-460583">
              <a:buFont typeface="Arial" panose="020B0604020202020204" pitchFamily="34" charset="0"/>
              <a:buChar char="•"/>
            </a:pPr>
            <a:r>
              <a:rPr lang="en-US" sz="1400" b="1"/>
              <a:t>Community Need – </a:t>
            </a:r>
            <a:r>
              <a:rPr lang="en-US" sz="1400"/>
              <a:t>How clear is the problem &amp; the solution?</a:t>
            </a:r>
          </a:p>
          <a:p>
            <a:pPr marL="460583" indent="-460583">
              <a:buFont typeface="Arial" panose="020B0604020202020204" pitchFamily="34" charset="0"/>
              <a:buChar char="•"/>
            </a:pPr>
            <a:r>
              <a:rPr lang="en-US" sz="1400" b="1"/>
              <a:t>Goals/Evaluation – </a:t>
            </a:r>
            <a:r>
              <a:rPr lang="en-US" sz="1400"/>
              <a:t>Does this project’s activities create the meet the goals and intended outcomes? HOW DO YOU KNOW YOUR PROGRAM WORKS?</a:t>
            </a:r>
          </a:p>
          <a:p>
            <a:pPr marL="460583" indent="-460583">
              <a:buFont typeface="Arial" panose="020B0604020202020204" pitchFamily="34" charset="0"/>
              <a:buChar char="•"/>
            </a:pPr>
            <a:r>
              <a:rPr lang="en-US" sz="1400" b="1"/>
              <a:t>Sustainability</a:t>
            </a:r>
            <a:r>
              <a:rPr lang="en-US" sz="1400"/>
              <a:t> </a:t>
            </a:r>
            <a:r>
              <a:rPr lang="en-US" sz="1400" b="1"/>
              <a:t>–</a:t>
            </a:r>
            <a:r>
              <a:rPr lang="en-US" sz="1400"/>
              <a:t> Will this project continue in the future?</a:t>
            </a:r>
          </a:p>
          <a:p>
            <a:pPr marL="460583" indent="-460583">
              <a:buFont typeface="Arial" panose="020B0604020202020204" pitchFamily="34" charset="0"/>
              <a:buChar char="•"/>
            </a:pPr>
            <a:r>
              <a:rPr lang="en-US" sz="1400" b="1"/>
              <a:t>Collaborative - </a:t>
            </a:r>
            <a:r>
              <a:rPr lang="en-US" sz="1400"/>
              <a:t>Are creation/implementation partners involved?</a:t>
            </a:r>
          </a:p>
          <a:p>
            <a:pPr marL="460583" indent="-460583">
              <a:buFont typeface="Arial" panose="020B0604020202020204" pitchFamily="34" charset="0"/>
              <a:buChar char="•"/>
            </a:pPr>
            <a:r>
              <a:rPr lang="en-US" sz="1400" b="1"/>
              <a:t>Return of Investment </a:t>
            </a:r>
            <a:r>
              <a:rPr lang="en-US" sz="1400"/>
              <a:t>– How does the amount requested, compare to numbers served and impact on community?</a:t>
            </a:r>
          </a:p>
          <a:p>
            <a:endParaRPr lang="en-US" b="1"/>
          </a:p>
        </p:txBody>
      </p:sp>
      <p:sp>
        <p:nvSpPr>
          <p:cNvPr id="4" name="Slide Number Placeholder 3"/>
          <p:cNvSpPr>
            <a:spLocks noGrp="1"/>
          </p:cNvSpPr>
          <p:nvPr>
            <p:ph type="sldNum" sz="quarter" idx="5"/>
          </p:nvPr>
        </p:nvSpPr>
        <p:spPr/>
        <p:txBody>
          <a:bodyPr/>
          <a:lstStyle/>
          <a:p>
            <a:fld id="{EF372676-3421-4E5C-98DA-DEBE70AC93C7}" type="slidenum">
              <a:rPr lang="en-US" smtClean="0"/>
              <a:pPr/>
              <a:t>10</a:t>
            </a:fld>
            <a:endParaRPr lang="en-US"/>
          </a:p>
        </p:txBody>
      </p:sp>
    </p:spTree>
    <p:extLst>
      <p:ext uri="{BB962C8B-B14F-4D97-AF65-F5344CB8AC3E}">
        <p14:creationId xmlns:p14="http://schemas.microsoft.com/office/powerpoint/2010/main" val="384154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FOCUS?</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Educational Initiatives </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Early Childhood through Traditional Post-Secondary</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Outcomes are based on the act or process of teaching knowledge</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*Programs that are innovative, help at-risk students and have collaborative partners – LIKE TO SEE</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1151458" lvl="2" indent="-230292">
              <a:lnSpc>
                <a:spcPct val="107000"/>
              </a:lnSpc>
              <a:spcAft>
                <a:spcPts val="806"/>
              </a:spcAft>
              <a:buFont typeface="+mj-lt"/>
              <a:buAutoNum type="romanLcPeriod"/>
            </a:pPr>
            <a:endParaRPr lang="en-US" sz="1400" b="1">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11</a:t>
            </a:fld>
            <a:endParaRPr lang="en-US"/>
          </a:p>
        </p:txBody>
      </p:sp>
    </p:spTree>
    <p:extLst>
      <p:ext uri="{BB962C8B-B14F-4D97-AF65-F5344CB8AC3E}">
        <p14:creationId xmlns:p14="http://schemas.microsoft.com/office/powerpoint/2010/main" val="148747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Average Grant Amount: $5,000 - $10,000</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Total Available 2024: $141K</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No more than 10% of available funds to one agency</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Renewable for Up to 3 years – must re-submit each year</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(funding is not guaranteed all 3 years) ONE YEAR OFF – after 3 in a row</a:t>
            </a:r>
          </a:p>
          <a:p>
            <a:pPr marL="748448" lvl="1" indent="-287865">
              <a:lnSpc>
                <a:spcPct val="107000"/>
              </a:lnSpc>
              <a:buFont typeface="+mj-lt"/>
              <a:buAutoNum type="alphaLcPeriod"/>
            </a:pPr>
            <a:endParaRPr lang="en-US" sz="1100" b="1">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12</a:t>
            </a:fld>
            <a:endParaRPr lang="en-US"/>
          </a:p>
        </p:txBody>
      </p:sp>
    </p:spTree>
    <p:extLst>
      <p:ext uri="{BB962C8B-B14F-4D97-AF65-F5344CB8AC3E}">
        <p14:creationId xmlns:p14="http://schemas.microsoft.com/office/powerpoint/2010/main" val="3389805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 typeface="Arial" panose="020B0604020202020204" pitchFamily="34" charset="0"/>
              <a:buChar char="•"/>
            </a:pPr>
            <a:r>
              <a:rPr lang="en-US" sz="1400" b="1"/>
              <a:t>Full proposals due Monday, March 10</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Funding notifications made by early July</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Grants Luncheon on November 13th</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Final reports due at end of program or one year after funding is awarded – final report forms are on the website in the granting section and can be filled out and emailed back to foundation</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Please keep these dates in mind when submitting proposal. It is not encouraged to submit a proposal that has an end date before funding is even decided on. I suggest your program begin at the end of this year or begins at the beginning of next year. </a:t>
            </a:r>
          </a:p>
          <a:p>
            <a:pPr marL="172719" indent="-172719">
              <a:buFont typeface="Arial" panose="020B0604020202020204" pitchFamily="34" charset="0"/>
              <a:buChar char="•"/>
            </a:pPr>
            <a:endParaRPr lang="en-US" b="1" baseline="0"/>
          </a:p>
        </p:txBody>
      </p:sp>
      <p:sp>
        <p:nvSpPr>
          <p:cNvPr id="4" name="Slide Number Placeholder 3"/>
          <p:cNvSpPr>
            <a:spLocks noGrp="1"/>
          </p:cNvSpPr>
          <p:nvPr>
            <p:ph type="sldNum" sz="quarter" idx="5"/>
          </p:nvPr>
        </p:nvSpPr>
        <p:spPr/>
        <p:txBody>
          <a:bodyPr/>
          <a:lstStyle/>
          <a:p>
            <a:fld id="{EF372676-3421-4E5C-98DA-DEBE70AC93C7}" type="slidenum">
              <a:rPr lang="en-US" smtClean="0"/>
              <a:pPr/>
              <a:t>13</a:t>
            </a:fld>
            <a:endParaRPr lang="en-US"/>
          </a:p>
        </p:txBody>
      </p:sp>
    </p:spTree>
    <p:extLst>
      <p:ext uri="{BB962C8B-B14F-4D97-AF65-F5344CB8AC3E}">
        <p14:creationId xmlns:p14="http://schemas.microsoft.com/office/powerpoint/2010/main" val="297673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Tx/>
              <a:buChar char="-"/>
            </a:pPr>
            <a:r>
              <a:rPr lang="en-US" sz="1400" b="1"/>
              <a:t>Are there any questions about the </a:t>
            </a:r>
            <a:r>
              <a:rPr lang="en-US" sz="1400" b="1" err="1"/>
              <a:t>Jelley</a:t>
            </a:r>
            <a:r>
              <a:rPr lang="en-US" sz="1400" b="1"/>
              <a:t> Family Foundation Endowment for Children’s Education?</a:t>
            </a:r>
          </a:p>
          <a:p>
            <a:pPr marL="172719" indent="-172719">
              <a:buFontTx/>
              <a:buChar char="-"/>
            </a:pPr>
            <a:endParaRPr lang="en-US" sz="1400" b="1"/>
          </a:p>
          <a:p>
            <a:pPr marL="172719" indent="-172719">
              <a:buFontTx/>
              <a:buChar char="-"/>
            </a:pPr>
            <a:r>
              <a:rPr lang="en-US" sz="1400" b="1"/>
              <a:t>Now I will talk through our Community Grants program.</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14</a:t>
            </a:fld>
            <a:endParaRPr lang="en-US"/>
          </a:p>
        </p:txBody>
      </p:sp>
    </p:spTree>
    <p:extLst>
      <p:ext uri="{BB962C8B-B14F-4D97-AF65-F5344CB8AC3E}">
        <p14:creationId xmlns:p14="http://schemas.microsoft.com/office/powerpoint/2010/main" val="398558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 </a:t>
            </a:r>
            <a:r>
              <a:rPr lang="en-US" sz="1400" b="1">
                <a:latin typeface="+mj-lt"/>
              </a:rPr>
              <a:t>FOCUS?</a:t>
            </a:r>
          </a:p>
          <a:p>
            <a:endParaRPr lang="en-US" sz="1400">
              <a:latin typeface="+mj-lt"/>
            </a:endParaRPr>
          </a:p>
          <a:p>
            <a:pPr marL="287865" indent="-287865">
              <a:buFont typeface="Arial" panose="020B0604020202020204" pitchFamily="34" charset="0"/>
              <a:buChar char="•"/>
            </a:pPr>
            <a:r>
              <a:rPr lang="en-US" sz="1400">
                <a:latin typeface="+mj-lt"/>
              </a:rPr>
              <a:t>Arts, Culture, &amp; Historic Preservation</a:t>
            </a:r>
          </a:p>
          <a:p>
            <a:pPr marL="287865" indent="-287865">
              <a:buFont typeface="Arial" panose="020B0604020202020204" pitchFamily="34" charset="0"/>
              <a:buChar char="•"/>
            </a:pPr>
            <a:r>
              <a:rPr lang="en-US" sz="1400">
                <a:latin typeface="+mj-lt"/>
              </a:rPr>
              <a:t>Community Betterment</a:t>
            </a:r>
          </a:p>
          <a:p>
            <a:pPr marL="287865" indent="-287865">
              <a:buFont typeface="Arial" panose="020B0604020202020204" pitchFamily="34" charset="0"/>
              <a:buChar char="•"/>
            </a:pPr>
            <a:r>
              <a:rPr lang="en-US" sz="1400">
                <a:latin typeface="+mj-lt"/>
              </a:rPr>
              <a:t>Adult/Non-traditional Education</a:t>
            </a:r>
          </a:p>
          <a:p>
            <a:pPr marL="287865" indent="-287865">
              <a:buFont typeface="Arial" panose="020B0604020202020204" pitchFamily="34" charset="0"/>
              <a:buChar char="•"/>
            </a:pPr>
            <a:r>
              <a:rPr lang="en-US" sz="1400">
                <a:latin typeface="+mj-lt"/>
              </a:rPr>
              <a:t>Health &amp; Human Services</a:t>
            </a:r>
          </a:p>
          <a:p>
            <a:pPr marL="287865" indent="-287865">
              <a:buFont typeface="Arial" panose="020B0604020202020204" pitchFamily="34" charset="0"/>
              <a:buChar char="•"/>
            </a:pPr>
            <a:r>
              <a:rPr lang="en-US" sz="1400">
                <a:latin typeface="+mj-lt"/>
              </a:rPr>
              <a:t>Wildlife Conservation (statewide)</a:t>
            </a:r>
          </a:p>
          <a:p>
            <a:endParaRPr lang="en-US" b="1"/>
          </a:p>
        </p:txBody>
      </p:sp>
      <p:sp>
        <p:nvSpPr>
          <p:cNvPr id="4" name="Slide Number Placeholder 3"/>
          <p:cNvSpPr>
            <a:spLocks noGrp="1"/>
          </p:cNvSpPr>
          <p:nvPr>
            <p:ph type="sldNum" sz="quarter" idx="5"/>
          </p:nvPr>
        </p:nvSpPr>
        <p:spPr/>
        <p:txBody>
          <a:bodyPr/>
          <a:lstStyle/>
          <a:p>
            <a:fld id="{EF372676-3421-4E5C-98DA-DEBE70AC93C7}" type="slidenum">
              <a:rPr lang="en-US" smtClean="0"/>
              <a:pPr/>
              <a:t>15</a:t>
            </a:fld>
            <a:endParaRPr lang="en-US"/>
          </a:p>
        </p:txBody>
      </p:sp>
    </p:spTree>
    <p:extLst>
      <p:ext uri="{BB962C8B-B14F-4D97-AF65-F5344CB8AC3E}">
        <p14:creationId xmlns:p14="http://schemas.microsoft.com/office/powerpoint/2010/main" val="277581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7865" indent="-287865">
              <a:lnSpc>
                <a:spcPct val="150000"/>
              </a:lnSpc>
              <a:buFont typeface="Arial" panose="020B0604020202020204" pitchFamily="34" charset="0"/>
              <a:buChar char="•"/>
            </a:pPr>
            <a:r>
              <a:rPr lang="en-US" sz="1400" b="1"/>
              <a:t>Grant Range Amount: $5,000 - $7,000</a:t>
            </a:r>
          </a:p>
          <a:p>
            <a:pPr marL="287865" indent="-287865">
              <a:lnSpc>
                <a:spcPct val="150000"/>
              </a:lnSpc>
              <a:buFont typeface="Arial" panose="020B0604020202020204" pitchFamily="34" charset="0"/>
              <a:buChar char="•"/>
            </a:pPr>
            <a:r>
              <a:rPr lang="en-US" sz="1400" b="1"/>
              <a:t>Total Available 2025: $297K</a:t>
            </a:r>
          </a:p>
          <a:p>
            <a:pPr marL="287865" indent="-287865">
              <a:lnSpc>
                <a:spcPct val="150000"/>
              </a:lnSpc>
              <a:buFont typeface="Arial" panose="020B0604020202020204" pitchFamily="34" charset="0"/>
              <a:buChar char="•"/>
            </a:pPr>
            <a:r>
              <a:rPr lang="en-US" sz="1400" b="1"/>
              <a:t>Max grant was $10,000 in 2024</a:t>
            </a:r>
          </a:p>
          <a:p>
            <a:pPr marL="287865" indent="-287865">
              <a:lnSpc>
                <a:spcPct val="150000"/>
              </a:lnSpc>
              <a:buFont typeface="Arial" panose="020B0604020202020204" pitchFamily="34" charset="0"/>
              <a:buChar char="•"/>
            </a:pPr>
            <a:r>
              <a:rPr lang="en-US" sz="1400" b="1"/>
              <a:t>10% will go to new grantees</a:t>
            </a:r>
          </a:p>
          <a:p>
            <a:pPr marL="287865" indent="-287865">
              <a:lnSpc>
                <a:spcPct val="150000"/>
              </a:lnSpc>
              <a:buFont typeface="Arial" panose="020B0604020202020204" pitchFamily="34" charset="0"/>
              <a:buChar char="•"/>
            </a:pPr>
            <a:r>
              <a:rPr lang="en-US" sz="1400" b="1"/>
              <a:t>Renewable for Up to 3 years – must re-submit each year </a:t>
            </a:r>
          </a:p>
          <a:p>
            <a:pPr marL="287865" indent="-287865">
              <a:lnSpc>
                <a:spcPct val="150000"/>
              </a:lnSpc>
              <a:buFont typeface="Arial" panose="020B0604020202020204" pitchFamily="34" charset="0"/>
              <a:buChar char="•"/>
            </a:pPr>
            <a:r>
              <a:rPr lang="en-US" sz="1400" b="1"/>
              <a:t>(funding is not guaranteed all 3 years Average Grant Amount: $5,000 - $7,000</a:t>
            </a:r>
          </a:p>
        </p:txBody>
      </p:sp>
      <p:sp>
        <p:nvSpPr>
          <p:cNvPr id="4" name="Slide Number Placeholder 3"/>
          <p:cNvSpPr>
            <a:spLocks noGrp="1"/>
          </p:cNvSpPr>
          <p:nvPr>
            <p:ph type="sldNum" sz="quarter" idx="5"/>
          </p:nvPr>
        </p:nvSpPr>
        <p:spPr/>
        <p:txBody>
          <a:bodyPr/>
          <a:lstStyle/>
          <a:p>
            <a:fld id="{EF372676-3421-4E5C-98DA-DEBE70AC93C7}" type="slidenum">
              <a:rPr lang="en-US" smtClean="0"/>
              <a:pPr/>
              <a:t>16</a:t>
            </a:fld>
            <a:endParaRPr lang="en-US"/>
          </a:p>
        </p:txBody>
      </p:sp>
    </p:spTree>
    <p:extLst>
      <p:ext uri="{BB962C8B-B14F-4D97-AF65-F5344CB8AC3E}">
        <p14:creationId xmlns:p14="http://schemas.microsoft.com/office/powerpoint/2010/main" val="312755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 typeface="Arial" panose="020B0604020202020204" pitchFamily="34" charset="0"/>
              <a:buChar char="•"/>
            </a:pPr>
            <a:r>
              <a:rPr lang="en-US" sz="1400" b="1"/>
              <a:t>NO Letter of Interest – just the online application. </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Applications Due Monday, March 24</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Funding notifications made by early October</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Grants will be awarded at Grants Luncheon in November – </a:t>
            </a:r>
          </a:p>
          <a:p>
            <a:pPr marL="172719" indent="-172719">
              <a:buFont typeface="Arial" panose="020B0604020202020204" pitchFamily="34" charset="0"/>
              <a:buChar char="•"/>
            </a:pPr>
            <a:r>
              <a:rPr lang="en-US" sz="1400" b="1"/>
              <a:t>Final reports due at end of program or one year after funding – reporting done in portal</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Application process is online and I will walk through that process in a minute.</a:t>
            </a:r>
          </a:p>
        </p:txBody>
      </p:sp>
      <p:sp>
        <p:nvSpPr>
          <p:cNvPr id="4" name="Slide Number Placeholder 3"/>
          <p:cNvSpPr>
            <a:spLocks noGrp="1"/>
          </p:cNvSpPr>
          <p:nvPr>
            <p:ph type="sldNum" sz="quarter" idx="5"/>
          </p:nvPr>
        </p:nvSpPr>
        <p:spPr/>
        <p:txBody>
          <a:bodyPr/>
          <a:lstStyle/>
          <a:p>
            <a:fld id="{EF372676-3421-4E5C-98DA-DEBE70AC93C7}" type="slidenum">
              <a:rPr lang="en-US" smtClean="0"/>
              <a:pPr/>
              <a:t>17</a:t>
            </a:fld>
            <a:endParaRPr lang="en-US"/>
          </a:p>
        </p:txBody>
      </p:sp>
    </p:spTree>
    <p:extLst>
      <p:ext uri="{BB962C8B-B14F-4D97-AF65-F5344CB8AC3E}">
        <p14:creationId xmlns:p14="http://schemas.microsoft.com/office/powerpoint/2010/main" val="372241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Here at THCF we have unique aspect to our granting program – we have the THCF's Youth Advisory Council, whose students participate our Community Grants program each year. Students review grant proposals from those agencies who move past the first round of committee voting. YAC students read proposals and then conduct site-visits in June and July. Then, they  create presentations that that share with other school’s YAC teams and also to the board’s grants committee. Which is made up of board members and advisory board members. YAC also uses these site visits to determine who will be awarded grants from its own Endowment Fund as part of our Community Grants program. </a:t>
            </a:r>
          </a:p>
          <a:p>
            <a:pPr algn="l" fontAlgn="base"/>
            <a:endPar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endParaRPr>
          </a:p>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I will reach out to you in MAY and see if you are willing to participate. Just because you agree to a site visit doesn’t mean one will happen. The YAC students will then reach out to you and set up the visits.</a:t>
            </a:r>
          </a:p>
          <a:p>
            <a:pPr algn="l" fontAlgn="base"/>
            <a:endPar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endParaRPr>
          </a:p>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This is </a:t>
            </a:r>
            <a:r>
              <a:rPr lang="en-US" sz="1400" b="1" u="sng">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entirely optional</a:t>
            </a:r>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 and will not affect your funding status if you choose to decline. Nonprofits state they enjoy meeting these kids during these sight visits and being a part of the YAC philanthropy program.</a:t>
            </a:r>
          </a:p>
        </p:txBody>
      </p:sp>
      <p:sp>
        <p:nvSpPr>
          <p:cNvPr id="4" name="Slide Number Placeholder 3"/>
          <p:cNvSpPr>
            <a:spLocks noGrp="1"/>
          </p:cNvSpPr>
          <p:nvPr>
            <p:ph type="sldNum" sz="quarter" idx="5"/>
          </p:nvPr>
        </p:nvSpPr>
        <p:spPr/>
        <p:txBody>
          <a:bodyPr/>
          <a:lstStyle/>
          <a:p>
            <a:fld id="{EF372676-3421-4E5C-98DA-DEBE70AC93C7}" type="slidenum">
              <a:rPr lang="en-US" smtClean="0"/>
              <a:pPr/>
              <a:t>18</a:t>
            </a:fld>
            <a:endParaRPr lang="en-US"/>
          </a:p>
        </p:txBody>
      </p:sp>
    </p:spTree>
    <p:extLst>
      <p:ext uri="{BB962C8B-B14F-4D97-AF65-F5344CB8AC3E}">
        <p14:creationId xmlns:p14="http://schemas.microsoft.com/office/powerpoint/2010/main" val="259651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a:t>
            </a:r>
          </a:p>
          <a:p>
            <a:pPr marL="172719" indent="-172719">
              <a:buFontTx/>
              <a:buChar char="-"/>
            </a:pPr>
            <a:r>
              <a:rPr lang="en-US" b="1"/>
              <a:t>Are there any questions about the Community Grants program?</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19</a:t>
            </a:fld>
            <a:endParaRPr lang="en-US"/>
          </a:p>
        </p:txBody>
      </p:sp>
    </p:spTree>
    <p:extLst>
      <p:ext uri="{BB962C8B-B14F-4D97-AF65-F5344CB8AC3E}">
        <p14:creationId xmlns:p14="http://schemas.microsoft.com/office/powerpoint/2010/main" val="21373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Today’s Discussion</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Who is THCF? </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Review major changes for 2024</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Overview of 2 Grantmaking Programs</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Preview Online Applications</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Q&amp;A</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2</a:t>
            </a:fld>
            <a:endParaRPr lang="en-US"/>
          </a:p>
        </p:txBody>
      </p:sp>
    </p:spTree>
    <p:extLst>
      <p:ext uri="{BB962C8B-B14F-4D97-AF65-F5344CB8AC3E}">
        <p14:creationId xmlns:p14="http://schemas.microsoft.com/office/powerpoint/2010/main" val="384976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a:latin typeface="Calibri Light" panose="020F0302020204030204" pitchFamily="34" charset="0"/>
                <a:ea typeface="Calibri Light" panose="020F0302020204030204" pitchFamily="34" charset="0"/>
                <a:cs typeface="Calibri Light" panose="020F0302020204030204" pitchFamily="34" charset="0"/>
              </a:rPr>
              <a:t>Diana Be specific- details about EXACTLY who you will serve in EJC will help your proposal. Examples: specific communities served, school districts, schools, zip codes, etc. </a:t>
            </a:r>
          </a:p>
          <a:p>
            <a:pPr marL="172719" indent="-172719">
              <a:buFont typeface="Arial" panose="020B0604020202020204" pitchFamily="34" charset="0"/>
              <a:buChar cha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THCF Board and Staff truly want you to be successful with your proposal. Please call or shoot a quick email if you have a question or are having trouble. We are happy to help!</a:t>
            </a:r>
          </a:p>
          <a:p>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Conflicts of Interest- We have busy and active board members, but they recuse themselves from grants process when a conflict of interest arises because of an application from an organization they may volunteer with.</a:t>
            </a:r>
          </a:p>
          <a:p>
            <a:pPr marL="172719" indent="-172719">
              <a:buFont typeface="Arial" panose="020B0604020202020204" pitchFamily="34" charset="0"/>
              <a:buChar cha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Our donors are generous- Community Grants that are not funded for the full amount requested are shared with our donors. It is our appeal called FILL THE GAP – proposals that are only partially funded will be on the list to “FTG”  Last year, they donated an additional $72K dollars to organizations last years! JSL of Independence and the Youth Advisory Council are also involved with our grants committee and donate their own $$$ to our proposals.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20</a:t>
            </a:fld>
            <a:endParaRPr lang="en-US"/>
          </a:p>
        </p:txBody>
      </p:sp>
    </p:spTree>
    <p:extLst>
      <p:ext uri="{BB962C8B-B14F-4D97-AF65-F5344CB8AC3E}">
        <p14:creationId xmlns:p14="http://schemas.microsoft.com/office/powerpoint/2010/main" val="348647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latin typeface="Calibri Light" panose="020F0302020204030204" pitchFamily="34" charset="0"/>
                <a:ea typeface="Calibri Light" panose="020F0302020204030204" pitchFamily="34" charset="0"/>
                <a:cs typeface="Calibri Light" panose="020F0302020204030204" pitchFamily="34" charset="0"/>
              </a:rPr>
              <a:t>Now it is time for the online application – </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Click Enter Grants Portal</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Demonstrate how to create account and/or log into system – TUTORIAL video</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Go through the community grants application  - highlight/emphasize new areas</a:t>
            </a:r>
          </a:p>
          <a:p>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defTabSz="921167">
              <a:defRPr/>
            </a:pPr>
            <a:r>
              <a:rPr lang="en-US" sz="1600" kern="100">
                <a:solidFill>
                  <a:srgbClr val="040C28"/>
                </a:solidFill>
                <a:latin typeface="Calibri Light" panose="020F0302020204030204" pitchFamily="34" charset="0"/>
                <a:ea typeface="Calibri Light" panose="020F0302020204030204" pitchFamily="34" charset="0"/>
                <a:cs typeface="Calibri Light" panose="020F0302020204030204" pitchFamily="34" charset="0"/>
              </a:rPr>
              <a:t>A balance sheet reports what a company owns at a specific date.</a:t>
            </a:r>
            <a:r>
              <a:rPr lang="en-US" sz="1600" kern="100">
                <a:solidFill>
                  <a:srgbClr val="202124"/>
                </a:solidFill>
                <a:latin typeface="Calibri Light" panose="020F0302020204030204" pitchFamily="34" charset="0"/>
                <a:ea typeface="Calibri Light" panose="020F0302020204030204" pitchFamily="34" charset="0"/>
                <a:cs typeface="Calibri Light" panose="020F0302020204030204" pitchFamily="34" charset="0"/>
              </a:rPr>
              <a:t> </a:t>
            </a:r>
            <a:r>
              <a:rPr lang="en-US" sz="1600" kern="100">
                <a:solidFill>
                  <a:srgbClr val="040C28"/>
                </a:solidFill>
                <a:latin typeface="Calibri Light" panose="020F0302020204030204" pitchFamily="34" charset="0"/>
                <a:ea typeface="Calibri Light" panose="020F0302020204030204" pitchFamily="34" charset="0"/>
                <a:cs typeface="Calibri Light" panose="020F0302020204030204" pitchFamily="34" charset="0"/>
              </a:rPr>
              <a:t>An income statement reports how a company performed during a specific period</a:t>
            </a:r>
            <a:r>
              <a:rPr lang="en-US" sz="1600" kern="100">
                <a:solidFill>
                  <a:srgbClr val="202124"/>
                </a:solidFill>
                <a:latin typeface="Calibri Light" panose="020F0302020204030204" pitchFamily="34" charset="0"/>
                <a:ea typeface="Calibri Light" panose="020F0302020204030204" pitchFamily="34" charset="0"/>
                <a:cs typeface="Calibri Light" panose="020F0302020204030204" pitchFamily="34" charset="0"/>
              </a:rPr>
              <a:t>. </a:t>
            </a:r>
            <a:endParaRPr lang="en-US" sz="1600" kern="100">
              <a:latin typeface="Calibri Light" panose="020F0302020204030204" pitchFamily="34" charset="0"/>
              <a:ea typeface="Calibri Light" panose="020F0302020204030204" pitchFamily="34" charset="0"/>
              <a:cs typeface="Calibri Light" panose="020F0302020204030204" pitchFamily="34" charset="0"/>
            </a:endParaRPr>
          </a:p>
          <a:p>
            <a:endParaRPr lang="en-US" b="1" baseline="0"/>
          </a:p>
        </p:txBody>
      </p:sp>
      <p:sp>
        <p:nvSpPr>
          <p:cNvPr id="4" name="Slide Number Placeholder 3"/>
          <p:cNvSpPr>
            <a:spLocks noGrp="1"/>
          </p:cNvSpPr>
          <p:nvPr>
            <p:ph type="sldNum" sz="quarter" idx="5"/>
          </p:nvPr>
        </p:nvSpPr>
        <p:spPr/>
        <p:txBody>
          <a:bodyPr/>
          <a:lstStyle/>
          <a:p>
            <a:fld id="{EF372676-3421-4E5C-98DA-DEBE70AC93C7}" type="slidenum">
              <a:rPr lang="en-US" smtClean="0"/>
              <a:pPr/>
              <a:t>21</a:t>
            </a:fld>
            <a:endParaRPr lang="en-US"/>
          </a:p>
        </p:txBody>
      </p:sp>
    </p:spTree>
    <p:extLst>
      <p:ext uri="{BB962C8B-B14F-4D97-AF65-F5344CB8AC3E}">
        <p14:creationId xmlns:p14="http://schemas.microsoft.com/office/powerpoint/2010/main" val="106524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 </a:t>
            </a:r>
          </a:p>
          <a:p>
            <a:pPr marL="172719" indent="-172719">
              <a:buFont typeface="Arial" panose="020B0604020202020204" pitchFamily="34" charset="0"/>
              <a:buChar char="•"/>
            </a:pPr>
            <a:r>
              <a:rPr lang="en-US" b="1" baseline="0"/>
              <a:t>Any questions?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r>
              <a:rPr lang="en-US"/>
              <a:t> </a:t>
            </a:r>
          </a:p>
        </p:txBody>
      </p:sp>
      <p:sp>
        <p:nvSpPr>
          <p:cNvPr id="4" name="Slide Number Placeholder 3"/>
          <p:cNvSpPr>
            <a:spLocks noGrp="1"/>
          </p:cNvSpPr>
          <p:nvPr>
            <p:ph type="sldNum" sz="quarter" idx="5"/>
          </p:nvPr>
        </p:nvSpPr>
        <p:spPr/>
        <p:txBody>
          <a:bodyPr/>
          <a:lstStyle/>
          <a:p>
            <a:fld id="{EF372676-3421-4E5C-98DA-DEBE70AC93C7}" type="slidenum">
              <a:rPr lang="en-US" smtClean="0"/>
              <a:pPr/>
              <a:t>22</a:t>
            </a:fld>
            <a:endParaRPr lang="en-US"/>
          </a:p>
        </p:txBody>
      </p:sp>
    </p:spTree>
    <p:extLst>
      <p:ext uri="{BB962C8B-B14F-4D97-AF65-F5344CB8AC3E}">
        <p14:creationId xmlns:p14="http://schemas.microsoft.com/office/powerpoint/2010/main" val="47921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3FD2-D636-A3BB-C153-118C0D424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50769-7816-B408-ED8A-E4F16BFC4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B8468-C073-B400-DFE0-D5A9A20D4ECE}"/>
              </a:ext>
            </a:extLst>
          </p:cNvPr>
          <p:cNvSpPr>
            <a:spLocks noGrp="1"/>
          </p:cNvSpPr>
          <p:nvPr>
            <p:ph type="body" idx="1"/>
          </p:nvPr>
        </p:nvSpPr>
        <p:spPr/>
        <p:txBody>
          <a:bodyPr/>
          <a:lstStyle/>
          <a:p>
            <a:r>
              <a:rPr lang="en-US" b="1"/>
              <a:t>Dian/ </a:t>
            </a:r>
          </a:p>
          <a:p>
            <a:pPr marL="172719" indent="-172719">
              <a:buFont typeface="Arial" panose="020B0604020202020204" pitchFamily="34" charset="0"/>
              <a:buChar char="•"/>
            </a:pPr>
            <a:r>
              <a:rPr lang="en-US" b="1" baseline="0"/>
              <a:t>Any questions?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r>
              <a:rPr lang="en-US"/>
              <a:t> </a:t>
            </a:r>
          </a:p>
        </p:txBody>
      </p:sp>
      <p:sp>
        <p:nvSpPr>
          <p:cNvPr id="4" name="Slide Number Placeholder 3">
            <a:extLst>
              <a:ext uri="{FF2B5EF4-FFF2-40B4-BE49-F238E27FC236}">
                <a16:creationId xmlns:a16="http://schemas.microsoft.com/office/drawing/2014/main" id="{DB417C4A-954C-4852-E51A-1DFFAA563D72}"/>
              </a:ext>
            </a:extLst>
          </p:cNvPr>
          <p:cNvSpPr>
            <a:spLocks noGrp="1"/>
          </p:cNvSpPr>
          <p:nvPr>
            <p:ph type="sldNum" sz="quarter" idx="5"/>
          </p:nvPr>
        </p:nvSpPr>
        <p:spPr/>
        <p:txBody>
          <a:bodyPr/>
          <a:lstStyle/>
          <a:p>
            <a:fld id="{EF372676-3421-4E5C-98DA-DEBE70AC93C7}" type="slidenum">
              <a:rPr lang="en-US" smtClean="0"/>
              <a:pPr/>
              <a:t>23</a:t>
            </a:fld>
            <a:endParaRPr lang="en-US"/>
          </a:p>
        </p:txBody>
      </p:sp>
    </p:spTree>
    <p:extLst>
      <p:ext uri="{BB962C8B-B14F-4D97-AF65-F5344CB8AC3E}">
        <p14:creationId xmlns:p14="http://schemas.microsoft.com/office/powerpoint/2010/main" val="232164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6"/>
              </a:spcAft>
            </a:pPr>
            <a:r>
              <a:rPr lang="en-US" b="1" u="sng">
                <a:latin typeface="Calibri" panose="020F0502020204030204" pitchFamily="34" charset="0"/>
                <a:ea typeface="Calibri" panose="020F0502020204030204" pitchFamily="34" charset="0"/>
                <a:cs typeface="Times New Roman" panose="02020603050405020304" pitchFamily="18" charset="0"/>
              </a:rPr>
              <a:t>Diana &amp; Rachael – Closing and Resources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345437" indent="-345437">
              <a:lnSpc>
                <a:spcPct val="107000"/>
              </a:lnSpc>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Diana is here to help. Contact her if you have any questions!</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24</a:t>
            </a:fld>
            <a:endParaRPr lang="en-US"/>
          </a:p>
        </p:txBody>
      </p:sp>
    </p:spTree>
    <p:extLst>
      <p:ext uri="{BB962C8B-B14F-4D97-AF65-F5344CB8AC3E}">
        <p14:creationId xmlns:p14="http://schemas.microsoft.com/office/powerpoint/2010/main" val="242578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60583" indent="-460583">
              <a:buClr>
                <a:srgbClr val="7CB142"/>
              </a:buClr>
              <a:buFont typeface="Arial" panose="020B0604020202020204" pitchFamily="34" charset="0"/>
              <a:buChar char="•"/>
            </a:pPr>
            <a:r>
              <a:rPr lang="en-US" sz="1400"/>
              <a:t>MISSION improve area communities by promoting and serving private giving for public good</a:t>
            </a:r>
          </a:p>
          <a:p>
            <a:pPr marL="460583" indent="-460583">
              <a:buClr>
                <a:srgbClr val="7CB142"/>
              </a:buClr>
              <a:buFont typeface="Arial" panose="020B0604020202020204" pitchFamily="34" charset="0"/>
              <a:buChar char="•"/>
            </a:pPr>
            <a:r>
              <a:rPr lang="en-US" sz="1400"/>
              <a:t>Founded in 1982 - Community Foundation - $100MM Assets</a:t>
            </a:r>
          </a:p>
          <a:p>
            <a:pPr marL="460583" indent="-460583">
              <a:buClr>
                <a:srgbClr val="7CB142"/>
              </a:buClr>
              <a:buFont typeface="Arial" panose="020B0604020202020204" pitchFamily="34" charset="0"/>
              <a:buChar char="•"/>
            </a:pPr>
            <a:r>
              <a:rPr lang="en-US" sz="1400"/>
              <a:t>We have a BOD and 4 advisory boards that represent people who work and/or live in our area. Members of the board and all 4 advisory boards are members of the GRANTS CTTE - 17</a:t>
            </a:r>
          </a:p>
          <a:p>
            <a:pPr marL="460583" indent="-460583">
              <a:buClr>
                <a:srgbClr val="7CB142"/>
              </a:buClr>
              <a:buFont typeface="Arial" panose="020B0604020202020204" pitchFamily="34" charset="0"/>
              <a:buChar char="•"/>
            </a:pPr>
            <a:r>
              <a:rPr lang="en-US" sz="1400"/>
              <a:t>Eastern Jackson, Cass, Lafayette Counties &amp; Suburban KC </a:t>
            </a:r>
          </a:p>
          <a:p>
            <a:pPr marL="460583" indent="-460583">
              <a:buClr>
                <a:srgbClr val="7CB142"/>
              </a:buClr>
              <a:buFont typeface="Arial" panose="020B0604020202020204" pitchFamily="34" charset="0"/>
              <a:buChar char="•"/>
            </a:pPr>
            <a:r>
              <a:rPr lang="en-US" sz="1400"/>
              <a:t>Nearly 900 Fundholders – DAFs – Endowments – Scholarships - Agency</a:t>
            </a:r>
          </a:p>
          <a:p>
            <a:pPr marL="460583" indent="-460583">
              <a:buClr>
                <a:srgbClr val="7CB142"/>
              </a:buClr>
              <a:buFont typeface="Arial" panose="020B0604020202020204" pitchFamily="34" charset="0"/>
              <a:buChar char="•"/>
            </a:pPr>
            <a:r>
              <a:rPr lang="en-US" sz="1400"/>
              <a:t>FY24 $8.9MM in scholarships, competitive grants &amp; fundholder directed donations </a:t>
            </a:r>
          </a:p>
          <a:p>
            <a:pPr marL="460583" indent="-460583">
              <a:buClr>
                <a:srgbClr val="7CB142"/>
              </a:buClr>
              <a:buFont typeface="Arial" panose="020B0604020202020204" pitchFamily="34" charset="0"/>
              <a:buChar char="•"/>
            </a:pPr>
            <a:r>
              <a:rPr lang="en-US" sz="1400"/>
              <a:t>Provide Leadership on community Initiatives and Mission Expanding Programs – that enhance our communities.</a:t>
            </a:r>
          </a:p>
          <a:p>
            <a:pPr marL="921167" lvl="1" indent="-460583">
              <a:buClr>
                <a:srgbClr val="7CB142"/>
              </a:buClr>
              <a:buFont typeface="Wingdings" panose="05000000000000000000" pitchFamily="2" charset="2"/>
              <a:buChar char="v"/>
            </a:pPr>
            <a:r>
              <a:rPr lang="en-US" sz="1400"/>
              <a:t>Youth Advisory Council was the first initiative – 27 years ago Our School of Philanthropy for high school students – 65 students 10 EJ high schools</a:t>
            </a:r>
          </a:p>
          <a:p>
            <a:pPr marL="921167" lvl="1" indent="-460583">
              <a:buClr>
                <a:srgbClr val="7CB142"/>
              </a:buClr>
              <a:buFont typeface="Wingdings" panose="05000000000000000000" pitchFamily="2" charset="2"/>
              <a:buChar char="v"/>
            </a:pPr>
            <a:r>
              <a:rPr lang="en-US" sz="1400">
                <a:solidFill>
                  <a:srgbClr val="454545"/>
                </a:solidFill>
                <a:latin typeface="Frutiger Next W01 Light"/>
              </a:rPr>
              <a:t>Community for All Ages worked towards inclusive, age-friendly neighborhoods AND communities and across the region.</a:t>
            </a:r>
          </a:p>
          <a:p>
            <a:pPr marL="921167" lvl="1" indent="-460583">
              <a:buClr>
                <a:srgbClr val="7CB142"/>
              </a:buClr>
              <a:buFont typeface="Wingdings" panose="05000000000000000000" pitchFamily="2" charset="2"/>
              <a:buChar char="v"/>
            </a:pPr>
            <a:r>
              <a:rPr lang="en-US" sz="1400">
                <a:solidFill>
                  <a:srgbClr val="454545"/>
                </a:solidFill>
                <a:latin typeface="Frutiger Next W01 Light"/>
              </a:rPr>
              <a:t>Job Skills for New Careers – FOCUS was on the E</a:t>
            </a:r>
            <a:r>
              <a:rPr lang="en-US" sz="1400">
                <a:solidFill>
                  <a:srgbClr val="1D333D"/>
                </a:solidFill>
                <a:latin typeface="Open Sans" panose="020B0606030504020204" pitchFamily="34" charset="0"/>
              </a:rPr>
              <a:t>conomic status of individuals by providing a pathway to higher-paying, in-demand careers through certified training/education &amp; wrap-around services.</a:t>
            </a:r>
          </a:p>
          <a:p>
            <a:pPr marL="921167" lvl="1" indent="-460583">
              <a:buClr>
                <a:srgbClr val="7CB142"/>
              </a:buClr>
              <a:buFont typeface="Wingdings" panose="05000000000000000000" pitchFamily="2" charset="2"/>
              <a:buChar char="v"/>
            </a:pPr>
            <a:r>
              <a:rPr lang="en-US" sz="1400">
                <a:solidFill>
                  <a:srgbClr val="1D333D"/>
                </a:solidFill>
                <a:latin typeface="Open Sans" panose="020B0606030504020204" pitchFamily="34" charset="0"/>
              </a:rPr>
              <a:t>Affordable Housing - </a:t>
            </a:r>
            <a:r>
              <a:rPr lang="en-US" sz="1800">
                <a:effectLst/>
                <a:latin typeface="Calibri Light" panose="020F0302020204030204" pitchFamily="34" charset="0"/>
                <a:ea typeface="Aptos" panose="020B0004020202020204" pitchFamily="34" charset="0"/>
                <a:cs typeface="Times New Roman" panose="02020603050405020304" pitchFamily="18" charset="0"/>
              </a:rPr>
              <a:t>access to rental units and home ownership opportunities in Eastern Jackson County.</a:t>
            </a:r>
            <a:endParaRPr lang="en-US" sz="1400"/>
          </a:p>
          <a:p>
            <a:pPr marL="460583" indent="-460583">
              <a:buClr>
                <a:srgbClr val="7CB142"/>
              </a:buClr>
              <a:buFont typeface="Arial" panose="020B0604020202020204" pitchFamily="34" charset="0"/>
              <a:buChar char="•"/>
            </a:pPr>
            <a:endParaRPr lang="en-US" sz="1400"/>
          </a:p>
        </p:txBody>
      </p:sp>
      <p:sp>
        <p:nvSpPr>
          <p:cNvPr id="4" name="Slide Number Placeholder 3"/>
          <p:cNvSpPr>
            <a:spLocks noGrp="1"/>
          </p:cNvSpPr>
          <p:nvPr>
            <p:ph type="sldNum" sz="quarter" idx="5"/>
          </p:nvPr>
        </p:nvSpPr>
        <p:spPr/>
        <p:txBody>
          <a:bodyPr/>
          <a:lstStyle/>
          <a:p>
            <a:fld id="{EF372676-3421-4E5C-98DA-DEBE70AC93C7}" type="slidenum">
              <a:rPr lang="en-US" smtClean="0"/>
              <a:pPr/>
              <a:t>3</a:t>
            </a:fld>
            <a:endParaRPr lang="en-US"/>
          </a:p>
        </p:txBody>
      </p:sp>
    </p:spTree>
    <p:extLst>
      <p:ext uri="{BB962C8B-B14F-4D97-AF65-F5344CB8AC3E}">
        <p14:creationId xmlns:p14="http://schemas.microsoft.com/office/powerpoint/2010/main" val="403370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GRANT CHANGES Beginning in 2024</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The committee came together to address topics that came up during last year’s review process – this meeting resulted in these changes. </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Only apply to </a:t>
            </a:r>
            <a:r>
              <a:rPr lang="en-US" sz="1400" u="sng">
                <a:latin typeface="Calibri Light" panose="020F0302020204030204" pitchFamily="34" charset="0"/>
                <a:ea typeface="Calibri Light" panose="020F0302020204030204" pitchFamily="34" charset="0"/>
                <a:cs typeface="Calibri Light" panose="020F0302020204030204" pitchFamily="34" charset="0"/>
              </a:rPr>
              <a:t>ONE</a:t>
            </a:r>
            <a:r>
              <a:rPr lang="en-US" sz="1400">
                <a:latin typeface="Calibri Light" panose="020F0302020204030204" pitchFamily="34" charset="0"/>
                <a:ea typeface="Calibri Light" panose="020F0302020204030204" pitchFamily="34" charset="0"/>
                <a:cs typeface="Calibri Light" panose="020F0302020204030204" pitchFamily="34" charset="0"/>
              </a:rPr>
              <a:t> grant program </a:t>
            </a:r>
            <a:r>
              <a:rPr lang="en-US" sz="1400" err="1">
                <a:latin typeface="Calibri Light" panose="020F0302020204030204" pitchFamily="34" charset="0"/>
                <a:ea typeface="Calibri Light" panose="020F0302020204030204" pitchFamily="34" charset="0"/>
                <a:cs typeface="Calibri Light" panose="020F0302020204030204" pitchFamily="34" charset="0"/>
              </a:rPr>
              <a:t>Jelley</a:t>
            </a:r>
            <a:r>
              <a:rPr lang="en-US" sz="1400">
                <a:latin typeface="Calibri Light" panose="020F0302020204030204" pitchFamily="34" charset="0"/>
                <a:ea typeface="Calibri Light" panose="020F0302020204030204" pitchFamily="34" charset="0"/>
                <a:cs typeface="Calibri Light" panose="020F0302020204030204" pitchFamily="34" charset="0"/>
              </a:rPr>
              <a:t> </a:t>
            </a:r>
            <a:r>
              <a:rPr lang="en-US" sz="1400" u="sng">
                <a:latin typeface="Calibri Light" panose="020F0302020204030204" pitchFamily="34" charset="0"/>
                <a:ea typeface="Calibri Light" panose="020F0302020204030204" pitchFamily="34" charset="0"/>
                <a:cs typeface="Calibri Light" panose="020F0302020204030204" pitchFamily="34" charset="0"/>
              </a:rPr>
              <a:t>OR</a:t>
            </a:r>
            <a:r>
              <a:rPr lang="en-US" sz="1400">
                <a:latin typeface="Calibri Light" panose="020F0302020204030204" pitchFamily="34" charset="0"/>
                <a:ea typeface="Calibri Light" panose="020F0302020204030204" pitchFamily="34" charset="0"/>
                <a:cs typeface="Calibri Light" panose="020F0302020204030204" pitchFamily="34" charset="0"/>
              </a:rPr>
              <a:t> Community Grants</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Agency can only receive funding 3 years in a row  – ’24 reset OFF ONE YEAR, then can reapply – NO DIFFERENT PROGRAM must take one year off</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10% of available funds will go to new grantees</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Last year we enhanced questions because the Committee seeking more details in certain areas.  More demographic details regarding your BOD and the population you service. ALSO, the check-boxes for communities served are gone – will need to describe</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Incorrect attachments – Preliminary review by staff – email grantee stating errors and given time to fix. If wrong, proposal will not move forward. This courtesy is given only if time allows. Need to be submitted at least a week before deadline.</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Added Resources &amp; Pages – last year we added resources for you– enhanced section for nonprofits seeking grants – there are a variety of articles and webinars regarding grant writing tips, templates and budgets, fundraising strategies and marketing tips and non-profit fund development. There is also a video tutorial for those of you who have not used our  grants portal  </a:t>
            </a:r>
          </a:p>
          <a:p>
            <a:pPr marL="518156" indent="-518156">
              <a:buClr>
                <a:srgbClr val="7CB142"/>
              </a:buClr>
              <a:buAutoNum type="arabicPeriod"/>
            </a:pPr>
            <a:endParaRPr lang="en-US"/>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4</a:t>
            </a:fld>
            <a:endParaRPr lang="en-US"/>
          </a:p>
        </p:txBody>
      </p:sp>
    </p:spTree>
    <p:extLst>
      <p:ext uri="{BB962C8B-B14F-4D97-AF65-F5344CB8AC3E}">
        <p14:creationId xmlns:p14="http://schemas.microsoft.com/office/powerpoint/2010/main" val="27335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a:t>When you log on to our website – this is the home page </a:t>
            </a:r>
          </a:p>
          <a:p>
            <a:pPr marL="287865" indent="-287865">
              <a:buFont typeface="Arial" panose="020B0604020202020204" pitchFamily="34" charset="0"/>
              <a:buChar char="•"/>
            </a:pPr>
            <a:r>
              <a:rPr lang="en-US" sz="1400"/>
              <a:t>You can see the red circle – that is where the grants information is located</a:t>
            </a:r>
          </a:p>
          <a:p>
            <a:pPr marL="287865" indent="-287865">
              <a:buFont typeface="Arial" panose="020B0604020202020204" pitchFamily="34" charset="0"/>
              <a:buChar char="•"/>
            </a:pPr>
            <a:r>
              <a:rPr lang="en-US" sz="1400"/>
              <a:t>If you go to the “grants seeker” page general overview of our grants process – </a:t>
            </a:r>
          </a:p>
          <a:p>
            <a:pPr marL="287865" indent="-287865">
              <a:buFont typeface="Arial" panose="020B0604020202020204" pitchFamily="34" charset="0"/>
              <a:buChar char="•"/>
            </a:pPr>
            <a:r>
              <a:rPr lang="en-US" sz="1400"/>
              <a:t>Each grant opportunity has its own page – JELLEY &amp; COMM GRTS</a:t>
            </a:r>
          </a:p>
          <a:p>
            <a:pPr marL="287865" indent="-287865">
              <a:buFont typeface="Arial" panose="020B0604020202020204" pitchFamily="34" charset="0"/>
              <a:buChar char="•"/>
            </a:pPr>
            <a:r>
              <a:rPr lang="en-US" sz="1400"/>
              <a:t>Resources – this is where you will find webinars and articles relating to grant wiring and fund development – and portal tutorials</a:t>
            </a:r>
          </a:p>
          <a:p>
            <a:pPr marL="287865" indent="-287865">
              <a:buFont typeface="Arial" panose="020B0604020202020204" pitchFamily="34" charset="0"/>
              <a:buChar char="•"/>
            </a:pPr>
            <a:r>
              <a:rPr lang="en-US" sz="1400"/>
              <a:t>Past recipients is a pdf of recipients 2021 to 2024 grants luncheon that highlights all grants awarded.</a:t>
            </a:r>
          </a:p>
          <a:p>
            <a:pPr marL="287865" indent="-287865">
              <a:buFont typeface="Arial" panose="020B0604020202020204" pitchFamily="34" charset="0"/>
              <a:buChar char="•"/>
            </a:pPr>
            <a:r>
              <a:rPr lang="en-US" sz="1400"/>
              <a:t>And pictures of the luncheon event. </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5</a:t>
            </a:fld>
            <a:endParaRPr lang="en-US"/>
          </a:p>
        </p:txBody>
      </p:sp>
    </p:spTree>
    <p:extLst>
      <p:ext uri="{BB962C8B-B14F-4D97-AF65-F5344CB8AC3E}">
        <p14:creationId xmlns:p14="http://schemas.microsoft.com/office/powerpoint/2010/main" val="25338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F065-0B1A-17BA-A112-760D4E4BF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F8AFC-670F-99FB-223C-BCEE0065D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E2368-6471-C366-2E37-700B23AE1B86}"/>
              </a:ext>
            </a:extLst>
          </p:cNvPr>
          <p:cNvSpPr>
            <a:spLocks noGrp="1"/>
          </p:cNvSpPr>
          <p:nvPr>
            <p:ph type="body" idx="1"/>
          </p:nvPr>
        </p:nvSpPr>
        <p:spPr/>
        <p:txBody>
          <a:bodyPr/>
          <a:lstStyle/>
          <a:p>
            <a:r>
              <a:rPr lang="en-US"/>
              <a:t>SHOW RESOURCES</a:t>
            </a:r>
          </a:p>
          <a:p>
            <a:pPr marL="171450" indent="-171450">
              <a:buFont typeface="Arial" panose="020B0604020202020204" pitchFamily="34" charset="0"/>
              <a:buChar char="•"/>
            </a:pPr>
            <a:r>
              <a:rPr lang="en-US"/>
              <a:t>Grant seekers</a:t>
            </a:r>
          </a:p>
          <a:p>
            <a:pPr marL="171450" indent="-171450">
              <a:buFont typeface="Arial" panose="020B0604020202020204" pitchFamily="34" charset="0"/>
              <a:buChar char="•"/>
            </a:pPr>
            <a:r>
              <a:rPr lang="en-US"/>
              <a:t>Community Grant</a:t>
            </a:r>
          </a:p>
          <a:p>
            <a:pPr marL="171450" indent="-171450">
              <a:buFont typeface="Arial" panose="020B0604020202020204" pitchFamily="34" charset="0"/>
              <a:buChar char="•"/>
            </a:pPr>
            <a:r>
              <a:rPr lang="en-US"/>
              <a:t>Jelley</a:t>
            </a:r>
          </a:p>
          <a:p>
            <a:pPr marL="171450" indent="-171450">
              <a:buFont typeface="Arial" panose="020B0604020202020204" pitchFamily="34" charset="0"/>
              <a:buChar char="•"/>
            </a:pPr>
            <a:r>
              <a:rPr lang="en-US"/>
              <a:t>Resources</a:t>
            </a:r>
          </a:p>
          <a:p>
            <a:pPr marL="171450" indent="-171450">
              <a:buFont typeface="Arial" panose="020B0604020202020204" pitchFamily="34" charset="0"/>
              <a:buChar char="•"/>
            </a:pPr>
            <a:r>
              <a:rPr lang="en-US"/>
              <a:t>Past Recipients</a:t>
            </a:r>
          </a:p>
          <a:p>
            <a:pPr marL="171450" indent="-171450">
              <a:buFont typeface="Arial" panose="020B0604020202020204" pitchFamily="34" charset="0"/>
              <a:buChar char="•"/>
            </a:pPr>
            <a:r>
              <a:rPr lang="en-US"/>
              <a:t>Luncheon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SHOW ZIP CODE MAP AND EDUCATION WEBINARS/ARTICLES</a:t>
            </a:r>
          </a:p>
          <a:p>
            <a:pPr marL="171450" indent="-171450">
              <a:buFont typeface="Arial" panose="020B0604020202020204" pitchFamily="34" charset="0"/>
              <a:buChar char="•"/>
            </a:pPr>
            <a:r>
              <a:rPr lang="en-US"/>
              <a:t>GO TO COMMUNITY PAGE – show 501c3 info</a:t>
            </a:r>
          </a:p>
          <a:p>
            <a:endParaRPr lang="en-US"/>
          </a:p>
          <a:p>
            <a:r>
              <a:rPr lang="en-US"/>
              <a:t>GO TO NEXT SLIDE</a:t>
            </a:r>
          </a:p>
        </p:txBody>
      </p:sp>
      <p:sp>
        <p:nvSpPr>
          <p:cNvPr id="4" name="Slide Number Placeholder 3">
            <a:extLst>
              <a:ext uri="{FF2B5EF4-FFF2-40B4-BE49-F238E27FC236}">
                <a16:creationId xmlns:a16="http://schemas.microsoft.com/office/drawing/2014/main" id="{D1B30A63-E3FC-26E1-CE2F-C6C5DDEB2355}"/>
              </a:ext>
            </a:extLst>
          </p:cNvPr>
          <p:cNvSpPr>
            <a:spLocks noGrp="1"/>
          </p:cNvSpPr>
          <p:nvPr>
            <p:ph type="sldNum" sz="quarter" idx="5"/>
          </p:nvPr>
        </p:nvSpPr>
        <p:spPr/>
        <p:txBody>
          <a:bodyPr/>
          <a:lstStyle/>
          <a:p>
            <a:fld id="{EF372676-3421-4E5C-98DA-DEBE70AC93C7}" type="slidenum">
              <a:rPr lang="en-US" smtClean="0"/>
              <a:pPr/>
              <a:t>6</a:t>
            </a:fld>
            <a:endParaRPr lang="en-US"/>
          </a:p>
        </p:txBody>
      </p:sp>
    </p:spTree>
    <p:extLst>
      <p:ext uri="{BB962C8B-B14F-4D97-AF65-F5344CB8AC3E}">
        <p14:creationId xmlns:p14="http://schemas.microsoft.com/office/powerpoint/2010/main" val="227513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sz="1400" b="1"/>
              <a:t>2 grant programs: </a:t>
            </a:r>
          </a:p>
          <a:p>
            <a:pPr marL="633302" lvl="1" indent="-172719">
              <a:buFont typeface="Arial" panose="020B0604020202020204" pitchFamily="34" charset="0"/>
              <a:buChar char="•"/>
            </a:pPr>
            <a:r>
              <a:rPr lang="en-US" sz="1400" b="1"/>
              <a:t>Jelley Family Foundation for Children’s Education </a:t>
            </a:r>
          </a:p>
          <a:p>
            <a:pPr marL="633302" lvl="1" indent="-172719">
              <a:buFont typeface="Arial" panose="020B0604020202020204" pitchFamily="34" charset="0"/>
              <a:buChar char="•"/>
            </a:pPr>
            <a:r>
              <a:rPr lang="en-US" sz="1400" b="1"/>
              <a:t>Community Grants</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Organizations can apply to  only ONE – HOW MANY ARE THINKING ABOUT APPLYING TO JELLEY? HOW MANY COMMUNITY GRANTS?</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Last year we had 130 applicants requesting $1.1MM in requests</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7</a:t>
            </a:fld>
            <a:endParaRPr lang="en-US"/>
          </a:p>
        </p:txBody>
      </p:sp>
    </p:spTree>
    <p:extLst>
      <p:ext uri="{BB962C8B-B14F-4D97-AF65-F5344CB8AC3E}">
        <p14:creationId xmlns:p14="http://schemas.microsoft.com/office/powerpoint/2010/main" val="237141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Organizations that are eligible for BOTH GRANT OPPORTUNITIES</a:t>
            </a:r>
          </a:p>
          <a:p>
            <a:pPr marL="172719" indent="-172719">
              <a:buFontTx/>
              <a:buChar char="-"/>
            </a:pPr>
            <a:r>
              <a:rPr lang="en-US" sz="1400" b="1"/>
              <a:t>501(c)(3) organizations</a:t>
            </a:r>
          </a:p>
          <a:p>
            <a:pPr marL="172719" indent="-172719" defTabSz="921167">
              <a:buFontTx/>
              <a:buChar char="-"/>
              <a:defRPr/>
            </a:pPr>
            <a:r>
              <a:rPr lang="en-US" sz="1400" b="1"/>
              <a:t>Must be in good standing with the IRS </a:t>
            </a:r>
          </a:p>
          <a:p>
            <a:endParaRPr lang="en-US" sz="1400" b="1"/>
          </a:p>
          <a:p>
            <a:pPr marL="172719" indent="-172719">
              <a:buFontTx/>
              <a:buChar char="-"/>
            </a:pPr>
            <a:r>
              <a:rPr lang="en-US" sz="1400" b="1"/>
              <a:t>Units of Local Government – Parks &amp; Rec, police dept.</a:t>
            </a:r>
          </a:p>
          <a:p>
            <a:pPr marL="172719" indent="-172719">
              <a:buFontTx/>
              <a:buChar char="-"/>
            </a:pPr>
            <a:endParaRPr lang="en-US" sz="1400" b="1"/>
          </a:p>
          <a:p>
            <a:pPr marL="172719" indent="-172719">
              <a:buFontTx/>
              <a:buChar char="-"/>
            </a:pPr>
            <a:r>
              <a:rPr lang="en-US" sz="1400" b="1"/>
              <a:t>Public Education institutions – school districts, community colleges</a:t>
            </a:r>
          </a:p>
          <a:p>
            <a:pPr marL="172719" indent="-172719">
              <a:buFontTx/>
              <a:buChar char="-"/>
            </a:pPr>
            <a:endParaRPr lang="en-US" sz="1400" b="1"/>
          </a:p>
          <a:p>
            <a:r>
              <a:rPr lang="en-US" sz="1400" b="1"/>
              <a:t>Must </a:t>
            </a:r>
            <a:r>
              <a:rPr lang="en-US" sz="1400" b="1" u="sng"/>
              <a:t>be located in and/or serving Eastern Jackson County </a:t>
            </a:r>
            <a:r>
              <a:rPr lang="en-US" sz="1400" b="1"/>
              <a:t>– which we define as East of I-435, suburban Jackson County &amp; Southern Jackson County, and Cass County is also included in our area since there is no community foundation that supports this area.</a:t>
            </a:r>
          </a:p>
        </p:txBody>
      </p:sp>
      <p:sp>
        <p:nvSpPr>
          <p:cNvPr id="4" name="Slide Number Placeholder 3"/>
          <p:cNvSpPr>
            <a:spLocks noGrp="1"/>
          </p:cNvSpPr>
          <p:nvPr>
            <p:ph type="sldNum" sz="quarter" idx="5"/>
          </p:nvPr>
        </p:nvSpPr>
        <p:spPr/>
        <p:txBody>
          <a:bodyPr/>
          <a:lstStyle/>
          <a:p>
            <a:fld id="{EF372676-3421-4E5C-98DA-DEBE70AC93C7}" type="slidenum">
              <a:rPr lang="en-US" smtClean="0"/>
              <a:pPr/>
              <a:t>8</a:t>
            </a:fld>
            <a:endParaRPr lang="en-US"/>
          </a:p>
        </p:txBody>
      </p:sp>
    </p:spTree>
    <p:extLst>
      <p:ext uri="{BB962C8B-B14F-4D97-AF65-F5344CB8AC3E}">
        <p14:creationId xmlns:p14="http://schemas.microsoft.com/office/powerpoint/2010/main" val="424159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Program grants have a specific budget  and specific goals, activities  and outcomes </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Operating grants, grantees typically use funds at their discretion—wherever they need it most – Focus on agency budget and agencies strategic plan</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It is best to have a start date of Nov/Dec or Jan. Due to awards being given in November at the luncheon 11-13-25</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Each year we receive approximately 130 applications requesting 1.1 million dollars</a:t>
            </a:r>
          </a:p>
        </p:txBody>
      </p:sp>
      <p:sp>
        <p:nvSpPr>
          <p:cNvPr id="4" name="Slide Number Placeholder 3"/>
          <p:cNvSpPr>
            <a:spLocks noGrp="1"/>
          </p:cNvSpPr>
          <p:nvPr>
            <p:ph type="sldNum" sz="quarter" idx="5"/>
          </p:nvPr>
        </p:nvSpPr>
        <p:spPr/>
        <p:txBody>
          <a:bodyPr/>
          <a:lstStyle/>
          <a:p>
            <a:fld id="{EF372676-3421-4E5C-98DA-DEBE70AC93C7}" type="slidenum">
              <a:rPr lang="en-US" smtClean="0"/>
              <a:pPr/>
              <a:t>9</a:t>
            </a:fld>
            <a:endParaRPr lang="en-US"/>
          </a:p>
        </p:txBody>
      </p:sp>
    </p:spTree>
    <p:extLst>
      <p:ext uri="{BB962C8B-B14F-4D97-AF65-F5344CB8AC3E}">
        <p14:creationId xmlns:p14="http://schemas.microsoft.com/office/powerpoint/2010/main" val="290606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F452-639C-4CCF-8BB7-807314787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8E5F3-7206-447C-A4B9-339295255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20B7D-71C9-41DF-831E-B83F0C7C8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03D50-24AA-48F4-AC42-AE4EE5CAE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F45CE-4433-4867-BDB3-324C0C3811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12850D-959D-4530-9957-5F26CCEFEEE3}"/>
              </a:ext>
            </a:extLst>
          </p:cNvPr>
          <p:cNvSpPr>
            <a:spLocks noGrp="1"/>
          </p:cNvSpPr>
          <p:nvPr>
            <p:ph type="dt" sz="half" idx="10"/>
          </p:nvPr>
        </p:nvSpPr>
        <p:spPr/>
        <p:txBody>
          <a:bodyPr/>
          <a:lstStyle/>
          <a:p>
            <a:fld id="{C64CCF52-EFD5-4FED-95BB-C91D9036CDEA}" type="datetimeFigureOut">
              <a:rPr lang="en-US" smtClean="0"/>
              <a:t>2/6/2025</a:t>
            </a:fld>
            <a:endParaRPr lang="en-US"/>
          </a:p>
        </p:txBody>
      </p:sp>
      <p:sp>
        <p:nvSpPr>
          <p:cNvPr id="8" name="Footer Placeholder 7">
            <a:extLst>
              <a:ext uri="{FF2B5EF4-FFF2-40B4-BE49-F238E27FC236}">
                <a16:creationId xmlns:a16="http://schemas.microsoft.com/office/drawing/2014/main" id="{121C2CB2-2EBA-457D-837B-00F0A6A678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B48E7A-1629-427C-81D6-0EB4B9B44FEC}"/>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205374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F658-AFFD-4232-B163-EBF44B48F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149F5-0F27-4D03-8240-F6B7B378E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E49ED8-23C2-4EDD-BC08-263154E03697}"/>
              </a:ext>
            </a:extLst>
          </p:cNvPr>
          <p:cNvSpPr>
            <a:spLocks noGrp="1"/>
          </p:cNvSpPr>
          <p:nvPr>
            <p:ph type="dt" sz="half" idx="10"/>
          </p:nvPr>
        </p:nvSpPr>
        <p:spPr/>
        <p:txBody>
          <a:bodyPr/>
          <a:lstStyle/>
          <a:p>
            <a:fld id="{C64CCF52-EFD5-4FED-95BB-C91D9036CDEA}" type="datetimeFigureOut">
              <a:rPr lang="en-US" smtClean="0"/>
              <a:t>2/6/2025</a:t>
            </a:fld>
            <a:endParaRPr lang="en-US"/>
          </a:p>
        </p:txBody>
      </p:sp>
      <p:sp>
        <p:nvSpPr>
          <p:cNvPr id="5" name="Footer Placeholder 4">
            <a:extLst>
              <a:ext uri="{FF2B5EF4-FFF2-40B4-BE49-F238E27FC236}">
                <a16:creationId xmlns:a16="http://schemas.microsoft.com/office/drawing/2014/main" id="{18C8840B-33BF-4BDF-8C7D-618675D8F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36DD6-6665-4C73-922D-D82CA2537645}"/>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20072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B620-1950-4774-8018-6E63C26A0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A8A7E-9D93-4396-BBB1-53A5E87D6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CC69E-E74C-4DC1-AC01-765BA339B6DF}"/>
              </a:ext>
            </a:extLst>
          </p:cNvPr>
          <p:cNvSpPr>
            <a:spLocks noGrp="1"/>
          </p:cNvSpPr>
          <p:nvPr>
            <p:ph type="dt" sz="half" idx="10"/>
          </p:nvPr>
        </p:nvSpPr>
        <p:spPr/>
        <p:txBody>
          <a:bodyPr/>
          <a:lstStyle/>
          <a:p>
            <a:fld id="{C64CCF52-EFD5-4FED-95BB-C91D9036CDEA}" type="datetimeFigureOut">
              <a:rPr lang="en-US" smtClean="0"/>
              <a:t>2/6/2025</a:t>
            </a:fld>
            <a:endParaRPr lang="en-US"/>
          </a:p>
        </p:txBody>
      </p:sp>
      <p:sp>
        <p:nvSpPr>
          <p:cNvPr id="5" name="Footer Placeholder 4">
            <a:extLst>
              <a:ext uri="{FF2B5EF4-FFF2-40B4-BE49-F238E27FC236}">
                <a16:creationId xmlns:a16="http://schemas.microsoft.com/office/drawing/2014/main" id="{96D551B3-6B68-4A14-AC0E-AA31B5EF8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C1FC-4FAD-4E34-A7F3-BE61520670EF}"/>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1703685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AE7F2-9952-4739-AB84-1870D0D54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D79F2-77AC-401C-8CD1-615F8CB7E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4D16-92F5-4093-882D-98564A431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CF52-EFD5-4FED-95BB-C91D9036CDEA}" type="datetimeFigureOut">
              <a:rPr lang="en-US" smtClean="0"/>
              <a:t>2/6/2025</a:t>
            </a:fld>
            <a:endParaRPr lang="en-US"/>
          </a:p>
        </p:txBody>
      </p:sp>
      <p:sp>
        <p:nvSpPr>
          <p:cNvPr id="5" name="Footer Placeholder 4">
            <a:extLst>
              <a:ext uri="{FF2B5EF4-FFF2-40B4-BE49-F238E27FC236}">
                <a16:creationId xmlns:a16="http://schemas.microsoft.com/office/drawing/2014/main" id="{43802BAA-D45E-46E5-89EA-A23D249E2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F94EA5-8027-4567-B3FE-39CAC31D4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DBA81-9ACA-4014-8459-8D466E83CD58}" type="slidenum">
              <a:rPr lang="en-US" smtClean="0"/>
              <a:t>‹#›</a:t>
            </a:fld>
            <a:endParaRPr lang="en-US"/>
          </a:p>
        </p:txBody>
      </p:sp>
    </p:spTree>
    <p:extLst>
      <p:ext uri="{BB962C8B-B14F-4D97-AF65-F5344CB8AC3E}">
        <p14:creationId xmlns:p14="http://schemas.microsoft.com/office/powerpoint/2010/main" val="169223381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thcf.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grantinterface.com/Home/Logon?urlkey=trumancf" TargetMode="External"/><Relationship Id="rId4" Type="http://schemas.openxmlformats.org/officeDocument/2006/relationships/hyperlink" Target="https://support.foundant.com/hc/en-us/articles/4479853059991-GLM-Applicant-Tutoria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thcf.org/"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hyperlink" Target="http://www.thcf.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thcf.org/grant-seek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306FD2F7-0F15-4A2B-8F78-7C3F4F509261}"/>
              </a:ext>
            </a:extLst>
          </p:cNvPr>
          <p:cNvSpPr txBox="1">
            <a:spLocks/>
          </p:cNvSpPr>
          <p:nvPr/>
        </p:nvSpPr>
        <p:spPr>
          <a:xfrm>
            <a:off x="1137034" y="609600"/>
            <a:ext cx="4784796"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kern="1200">
                <a:solidFill>
                  <a:schemeClr val="tx1"/>
                </a:solidFill>
                <a:latin typeface="+mj-lt"/>
                <a:ea typeface="+mj-ea"/>
                <a:cs typeface="+mj-cs"/>
              </a:rPr>
              <a:t>Welcome</a:t>
            </a:r>
          </a:p>
        </p:txBody>
      </p:sp>
      <p:sp>
        <p:nvSpPr>
          <p:cNvPr id="5" name="TextBox 4">
            <a:extLst>
              <a:ext uri="{FF2B5EF4-FFF2-40B4-BE49-F238E27FC236}">
                <a16:creationId xmlns:a16="http://schemas.microsoft.com/office/drawing/2014/main" id="{B69EDE14-6BD9-407F-9E7A-864EBE78E9B5}"/>
              </a:ext>
            </a:extLst>
          </p:cNvPr>
          <p:cNvSpPr txBox="1"/>
          <p:nvPr/>
        </p:nvSpPr>
        <p:spPr>
          <a:xfrm>
            <a:off x="838200" y="2194102"/>
            <a:ext cx="5083630" cy="3908585"/>
          </a:xfrm>
          <a:prstGeom prst="rect">
            <a:avLst/>
          </a:prstGeom>
        </p:spPr>
        <p:txBody>
          <a:bodyPr vert="horz" lIns="91440" tIns="45720" rIns="91440" bIns="45720" rtlCol="0">
            <a:normAutofit/>
          </a:bodyPr>
          <a:lstStyle/>
          <a:p>
            <a:pPr>
              <a:lnSpc>
                <a:spcPct val="90000"/>
              </a:lnSpc>
              <a:spcBef>
                <a:spcPct val="0"/>
              </a:spcBef>
              <a:spcAft>
                <a:spcPts val="600"/>
              </a:spcAft>
            </a:pPr>
            <a:r>
              <a:rPr lang="en-US" sz="3200" b="1"/>
              <a:t>Grants Workshop </a:t>
            </a:r>
          </a:p>
          <a:p>
            <a:pPr>
              <a:lnSpc>
                <a:spcPct val="90000"/>
              </a:lnSpc>
              <a:spcBef>
                <a:spcPct val="0"/>
              </a:spcBef>
              <a:spcAft>
                <a:spcPts val="600"/>
              </a:spcAft>
            </a:pPr>
            <a:r>
              <a:rPr lang="en-US" sz="2400" b="1" i="1"/>
              <a:t>Thursday, February 6, 2025</a:t>
            </a:r>
          </a:p>
          <a:p>
            <a:pPr indent="-228600">
              <a:lnSpc>
                <a:spcPct val="90000"/>
              </a:lnSpc>
              <a:spcBef>
                <a:spcPct val="0"/>
              </a:spcBef>
              <a:spcAft>
                <a:spcPts val="600"/>
              </a:spcAft>
              <a:buFont typeface="Arial" panose="020B0604020202020204" pitchFamily="34" charset="0"/>
              <a:buChar char="•"/>
            </a:pPr>
            <a:endParaRPr lang="en-US" sz="2400" b="1"/>
          </a:p>
          <a:p>
            <a:pPr>
              <a:lnSpc>
                <a:spcPct val="90000"/>
              </a:lnSpc>
              <a:spcBef>
                <a:spcPct val="0"/>
              </a:spcBef>
              <a:spcAft>
                <a:spcPts val="600"/>
              </a:spcAft>
            </a:pPr>
            <a:r>
              <a:rPr lang="en-US" sz="3200" b="1"/>
              <a:t>Presented by: Diana Castillo</a:t>
            </a:r>
          </a:p>
          <a:p>
            <a:pPr>
              <a:lnSpc>
                <a:spcPct val="90000"/>
              </a:lnSpc>
              <a:spcBef>
                <a:spcPct val="0"/>
              </a:spcBef>
              <a:spcAft>
                <a:spcPts val="600"/>
              </a:spcAft>
            </a:pPr>
            <a:r>
              <a:rPr lang="en-US" sz="2400" b="1" i="1"/>
              <a:t>Vice President of Community Impact</a:t>
            </a:r>
          </a:p>
          <a:p>
            <a:pPr marL="457200" indent="-228600">
              <a:lnSpc>
                <a:spcPct val="90000"/>
              </a:lnSpc>
              <a:buClr>
                <a:srgbClr val="7CB142"/>
              </a:buClr>
              <a:buFont typeface="Arial" panose="020B0604020202020204" pitchFamily="34" charset="0"/>
              <a:buChar char="•"/>
            </a:pPr>
            <a:endParaRPr lang="en-US" sz="2000"/>
          </a:p>
        </p:txBody>
      </p:sp>
      <p:pic>
        <p:nvPicPr>
          <p:cNvPr id="2" name="Picture 1">
            <a:extLst>
              <a:ext uri="{FF2B5EF4-FFF2-40B4-BE49-F238E27FC236}">
                <a16:creationId xmlns:a16="http://schemas.microsoft.com/office/drawing/2014/main" id="{9D98909F-FAFB-D7D9-1E9C-010FB9ABC621}"/>
              </a:ext>
            </a:extLst>
          </p:cNvPr>
          <p:cNvPicPr>
            <a:picLocks noChangeAspect="1"/>
          </p:cNvPicPr>
          <p:nvPr/>
        </p:nvPicPr>
        <p:blipFill rotWithShape="1">
          <a:blip r:embed="rId3"/>
          <a:srcRect b="19634"/>
          <a:stretch/>
        </p:blipFill>
        <p:spPr>
          <a:xfrm>
            <a:off x="6880610" y="1760066"/>
            <a:ext cx="4737650" cy="3360083"/>
          </a:xfrm>
          <a:prstGeom prst="rect">
            <a:avLst/>
          </a:prstGeom>
        </p:spPr>
      </p:pic>
    </p:spTree>
    <p:extLst>
      <p:ext uri="{BB962C8B-B14F-4D97-AF65-F5344CB8AC3E}">
        <p14:creationId xmlns:p14="http://schemas.microsoft.com/office/powerpoint/2010/main" val="17570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Evaluation Categories…</a:t>
            </a:r>
          </a:p>
        </p:txBody>
      </p:sp>
      <p:sp>
        <p:nvSpPr>
          <p:cNvPr id="5" name="TextBox 4">
            <a:extLst>
              <a:ext uri="{FF2B5EF4-FFF2-40B4-BE49-F238E27FC236}">
                <a16:creationId xmlns:a16="http://schemas.microsoft.com/office/drawing/2014/main" id="{B69EDE14-6BD9-407F-9E7A-864EBE78E9B5}"/>
              </a:ext>
            </a:extLst>
          </p:cNvPr>
          <p:cNvSpPr txBox="1"/>
          <p:nvPr/>
        </p:nvSpPr>
        <p:spPr>
          <a:xfrm>
            <a:off x="723900" y="1219200"/>
            <a:ext cx="10744200" cy="4985980"/>
          </a:xfrm>
          <a:prstGeom prst="rect">
            <a:avLst/>
          </a:prstGeom>
          <a:noFill/>
        </p:spPr>
        <p:txBody>
          <a:bodyPr wrap="square" rtlCol="0">
            <a:spAutoFit/>
          </a:bodyPr>
          <a:lstStyle/>
          <a:p>
            <a:pPr algn="ctr"/>
            <a:r>
              <a:rPr lang="en-US" sz="4000" b="1" i="1"/>
              <a:t>Key Questions:</a:t>
            </a:r>
          </a:p>
          <a:p>
            <a:pPr marL="457200" indent="-457200">
              <a:buFont typeface="Arial" panose="020B0604020202020204" pitchFamily="34" charset="0"/>
              <a:buChar char="•"/>
            </a:pPr>
            <a:r>
              <a:rPr lang="en-US" sz="2800" b="1"/>
              <a:t>Community Need – </a:t>
            </a:r>
            <a:r>
              <a:rPr lang="en-US" sz="2800"/>
              <a:t>How clear is the problem &amp; the solution?</a:t>
            </a:r>
          </a:p>
          <a:p>
            <a:pPr marL="457200" indent="-457200">
              <a:buFont typeface="Arial" panose="020B0604020202020204" pitchFamily="34" charset="0"/>
              <a:buChar char="•"/>
            </a:pPr>
            <a:r>
              <a:rPr lang="en-US" sz="2800" b="1"/>
              <a:t>Goals/Evaluation – </a:t>
            </a:r>
            <a:r>
              <a:rPr lang="en-US" sz="2800"/>
              <a:t>Does the project’s activities help meet the goals and intended outcomes?</a:t>
            </a:r>
          </a:p>
          <a:p>
            <a:pPr marL="457200" indent="-457200">
              <a:buFont typeface="Arial" panose="020B0604020202020204" pitchFamily="34" charset="0"/>
              <a:buChar char="•"/>
            </a:pPr>
            <a:r>
              <a:rPr lang="en-US" sz="2800" b="1"/>
              <a:t>Sustainability</a:t>
            </a:r>
            <a:r>
              <a:rPr lang="en-US" sz="2800"/>
              <a:t> </a:t>
            </a:r>
            <a:r>
              <a:rPr lang="en-US" sz="2800" b="1"/>
              <a:t>–</a:t>
            </a:r>
            <a:r>
              <a:rPr lang="en-US" sz="2800"/>
              <a:t> One-off OR project continue? Ability to sustain?</a:t>
            </a:r>
          </a:p>
          <a:p>
            <a:pPr marL="457200" indent="-457200">
              <a:buFont typeface="Arial" panose="020B0604020202020204" pitchFamily="34" charset="0"/>
              <a:buChar char="•"/>
            </a:pPr>
            <a:r>
              <a:rPr lang="en-US" sz="2800" b="1"/>
              <a:t>Collaborative - </a:t>
            </a:r>
            <a:r>
              <a:rPr lang="en-US" sz="2800"/>
              <a:t>Are creation/implementation partners involved?</a:t>
            </a:r>
          </a:p>
          <a:p>
            <a:pPr marL="457200" indent="-457200">
              <a:buFont typeface="Arial" panose="020B0604020202020204" pitchFamily="34" charset="0"/>
              <a:buChar char="•"/>
            </a:pPr>
            <a:r>
              <a:rPr lang="en-US" sz="2800" b="1"/>
              <a:t>Return of Investment </a:t>
            </a:r>
            <a:r>
              <a:rPr lang="en-US" sz="2800"/>
              <a:t>– How does the amount requested, compare to numbers served and impact on community? </a:t>
            </a:r>
          </a:p>
          <a:p>
            <a:endParaRPr lang="en-US" sz="1200"/>
          </a:p>
          <a:p>
            <a:pPr algn="ctr"/>
            <a:r>
              <a:rPr lang="en-US" sz="4000" i="1"/>
              <a:t>Each worth 3 points – 15 points total</a:t>
            </a:r>
            <a:endParaRPr lang="en-US" i="1"/>
          </a:p>
          <a:p>
            <a:pPr algn="ctr"/>
            <a:endParaRPr lang="en-US" i="1"/>
          </a:p>
        </p:txBody>
      </p:sp>
    </p:spTree>
    <p:extLst>
      <p:ext uri="{BB962C8B-B14F-4D97-AF65-F5344CB8AC3E}">
        <p14:creationId xmlns:p14="http://schemas.microsoft.com/office/powerpoint/2010/main" val="35815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a:solidFill>
                  <a:schemeClr val="bg1"/>
                </a:solidFill>
              </a:rPr>
              <a:t>Jelley Family Foundation for Children’s Education </a:t>
            </a:r>
          </a:p>
        </p:txBody>
      </p:sp>
      <p:pic>
        <p:nvPicPr>
          <p:cNvPr id="2" name="Picture 1">
            <a:extLst>
              <a:ext uri="{FF2B5EF4-FFF2-40B4-BE49-F238E27FC236}">
                <a16:creationId xmlns:a16="http://schemas.microsoft.com/office/drawing/2014/main" id="{94DB326F-FE42-D0BB-7F1F-275A2B57AE9F}"/>
              </a:ext>
            </a:extLst>
          </p:cNvPr>
          <p:cNvPicPr>
            <a:picLocks noChangeAspect="1"/>
          </p:cNvPicPr>
          <p:nvPr/>
        </p:nvPicPr>
        <p:blipFill>
          <a:blip r:embed="rId4"/>
          <a:stretch>
            <a:fillRect/>
          </a:stretch>
        </p:blipFill>
        <p:spPr>
          <a:xfrm>
            <a:off x="685800" y="1506582"/>
            <a:ext cx="5682690" cy="3844836"/>
          </a:xfrm>
          <a:prstGeom prst="rect">
            <a:avLst/>
          </a:prstGeom>
        </p:spPr>
      </p:pic>
      <p:sp>
        <p:nvSpPr>
          <p:cNvPr id="8" name="TextBox 7">
            <a:extLst>
              <a:ext uri="{FF2B5EF4-FFF2-40B4-BE49-F238E27FC236}">
                <a16:creationId xmlns:a16="http://schemas.microsoft.com/office/drawing/2014/main" id="{B172ECD4-82F7-A155-ECFE-8ED1436D7533}"/>
              </a:ext>
            </a:extLst>
          </p:cNvPr>
          <p:cNvSpPr txBox="1"/>
          <p:nvPr/>
        </p:nvSpPr>
        <p:spPr>
          <a:xfrm>
            <a:off x="6368490" y="1305341"/>
            <a:ext cx="5063750" cy="4247317"/>
          </a:xfrm>
          <a:prstGeom prst="rect">
            <a:avLst/>
          </a:prstGeom>
          <a:noFill/>
        </p:spPr>
        <p:txBody>
          <a:bodyPr wrap="square">
            <a:spAutoFit/>
          </a:bodyPr>
          <a:lstStyle/>
          <a:p>
            <a:pPr algn="ctr"/>
            <a:r>
              <a:rPr lang="en-US" sz="3200" b="1">
                <a:latin typeface="+mj-lt"/>
              </a:rPr>
              <a:t>FOCUS?</a:t>
            </a:r>
          </a:p>
          <a:p>
            <a:pPr algn="ctr"/>
            <a:endParaRPr lang="en-US">
              <a:latin typeface="+mj-lt"/>
            </a:endParaRPr>
          </a:p>
          <a:p>
            <a:pPr algn="ctr"/>
            <a:r>
              <a:rPr lang="en-US" sz="2200">
                <a:latin typeface="+mj-lt"/>
              </a:rPr>
              <a:t>Educational Initiatives </a:t>
            </a:r>
          </a:p>
          <a:p>
            <a:pPr algn="ctr"/>
            <a:endParaRPr lang="en-US" sz="2200">
              <a:latin typeface="+mj-lt"/>
            </a:endParaRPr>
          </a:p>
          <a:p>
            <a:pPr algn="ctr"/>
            <a:r>
              <a:rPr lang="en-US" sz="2200">
                <a:latin typeface="+mj-lt"/>
              </a:rPr>
              <a:t>Early Childhood through                              Traditional Post-Secondary</a:t>
            </a:r>
          </a:p>
          <a:p>
            <a:pPr algn="ctr"/>
            <a:endParaRPr lang="en-US" sz="2200">
              <a:latin typeface="+mj-lt"/>
            </a:endParaRPr>
          </a:p>
          <a:p>
            <a:pPr algn="ctr"/>
            <a:r>
              <a:rPr lang="en-US" sz="2200">
                <a:latin typeface="+mj-lt"/>
              </a:rPr>
              <a:t>Outcomes are based on the act or                    process of teaching knowledge</a:t>
            </a:r>
          </a:p>
          <a:p>
            <a:pPr algn="ctr"/>
            <a:endParaRPr lang="en-US" sz="2200">
              <a:latin typeface="+mj-lt"/>
            </a:endParaRPr>
          </a:p>
          <a:p>
            <a:pPr algn="ctr"/>
            <a:r>
              <a:rPr lang="en-US" sz="2200">
                <a:latin typeface="+mj-lt"/>
              </a:rPr>
              <a:t>Innovative programs, with collaborative partners that help at-risk students</a:t>
            </a:r>
            <a:endParaRPr lang="en-US" sz="2000"/>
          </a:p>
        </p:txBody>
      </p:sp>
    </p:spTree>
    <p:extLst>
      <p:ext uri="{BB962C8B-B14F-4D97-AF65-F5344CB8AC3E}">
        <p14:creationId xmlns:p14="http://schemas.microsoft.com/office/powerpoint/2010/main" val="833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5" name="TextBox 4">
            <a:extLst>
              <a:ext uri="{FF2B5EF4-FFF2-40B4-BE49-F238E27FC236}">
                <a16:creationId xmlns:a16="http://schemas.microsoft.com/office/drawing/2014/main" id="{B69EDE14-6BD9-407F-9E7A-864EBE78E9B5}"/>
              </a:ext>
            </a:extLst>
          </p:cNvPr>
          <p:cNvSpPr txBox="1"/>
          <p:nvPr/>
        </p:nvSpPr>
        <p:spPr>
          <a:xfrm>
            <a:off x="1" y="1343818"/>
            <a:ext cx="12191999" cy="4199611"/>
          </a:xfrm>
          <a:prstGeom prst="rect">
            <a:avLst/>
          </a:prstGeom>
          <a:noFill/>
        </p:spPr>
        <p:txBody>
          <a:bodyPr wrap="square" rtlCol="0">
            <a:spAutoFit/>
          </a:bodyPr>
          <a:lstStyle/>
          <a:p>
            <a:pPr algn="ctr">
              <a:lnSpc>
                <a:spcPct val="150000"/>
              </a:lnSpc>
            </a:pPr>
            <a:r>
              <a:rPr lang="en-US" sz="3200" b="1"/>
              <a:t>Grant Range Amounts: $5,000 - $10,000</a:t>
            </a:r>
          </a:p>
          <a:p>
            <a:pPr algn="ctr">
              <a:lnSpc>
                <a:spcPct val="150000"/>
              </a:lnSpc>
            </a:pPr>
            <a:r>
              <a:rPr lang="en-US" sz="3200" b="1"/>
              <a:t>Total Available 2025: $141K</a:t>
            </a:r>
          </a:p>
          <a:p>
            <a:pPr algn="ctr">
              <a:lnSpc>
                <a:spcPct val="150000"/>
              </a:lnSpc>
            </a:pPr>
            <a:r>
              <a:rPr lang="en-US" sz="3200" b="1"/>
              <a:t>No grant will be more than $10,000</a:t>
            </a:r>
          </a:p>
          <a:p>
            <a:pPr algn="ctr">
              <a:lnSpc>
                <a:spcPct val="150000"/>
              </a:lnSpc>
            </a:pPr>
            <a:r>
              <a:rPr lang="en-US" sz="3200" b="1"/>
              <a:t>10% of funds will go to new grantees</a:t>
            </a:r>
          </a:p>
          <a:p>
            <a:pPr algn="ctr">
              <a:lnSpc>
                <a:spcPct val="150000"/>
              </a:lnSpc>
            </a:pPr>
            <a:r>
              <a:rPr lang="en-US" sz="3200" b="1"/>
              <a:t>Funding for Up to 3 years – must re-submit each year</a:t>
            </a:r>
          </a:p>
          <a:p>
            <a:pPr algn="ctr">
              <a:lnSpc>
                <a:spcPct val="150000"/>
              </a:lnSpc>
            </a:pPr>
            <a:r>
              <a:rPr lang="en-US" sz="2000" b="1"/>
              <a:t>(funding is not guaranteed all 3 years) ONE YEAR OFF – after 3 in a row</a:t>
            </a:r>
          </a:p>
        </p:txBody>
      </p:sp>
    </p:spTree>
    <p:extLst>
      <p:ext uri="{BB962C8B-B14F-4D97-AF65-F5344CB8AC3E}">
        <p14:creationId xmlns:p14="http://schemas.microsoft.com/office/powerpoint/2010/main" val="34602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5" name="TextBox 4">
            <a:extLst>
              <a:ext uri="{FF2B5EF4-FFF2-40B4-BE49-F238E27FC236}">
                <a16:creationId xmlns:a16="http://schemas.microsoft.com/office/drawing/2014/main" id="{B69EDE14-6BD9-407F-9E7A-864EBE78E9B5}"/>
              </a:ext>
            </a:extLst>
          </p:cNvPr>
          <p:cNvSpPr txBox="1"/>
          <p:nvPr/>
        </p:nvSpPr>
        <p:spPr>
          <a:xfrm>
            <a:off x="304799" y="1343818"/>
            <a:ext cx="11582401" cy="4708981"/>
          </a:xfrm>
          <a:prstGeom prst="rect">
            <a:avLst/>
          </a:prstGeom>
          <a:noFill/>
        </p:spPr>
        <p:txBody>
          <a:bodyPr wrap="square" rtlCol="0">
            <a:spAutoFit/>
          </a:bodyPr>
          <a:lstStyle/>
          <a:p>
            <a:pPr algn="ctr"/>
            <a:r>
              <a:rPr lang="en-US" sz="3200" b="1"/>
              <a:t>Application Due: Monday, March 10</a:t>
            </a:r>
          </a:p>
          <a:p>
            <a:pPr algn="ctr"/>
            <a:endParaRPr lang="en-US" sz="1400"/>
          </a:p>
          <a:p>
            <a:pPr algn="ctr"/>
            <a:r>
              <a:rPr lang="en-US" sz="2800"/>
              <a:t>Notification of Funding: Early July </a:t>
            </a:r>
          </a:p>
          <a:p>
            <a:pPr algn="ctr"/>
            <a:endParaRPr lang="en-US" sz="2800"/>
          </a:p>
          <a:p>
            <a:pPr algn="ctr"/>
            <a:r>
              <a:rPr lang="en-US" sz="2800"/>
              <a:t>Grants Awarded at Grants Luncheon on November 13, 2025</a:t>
            </a:r>
          </a:p>
          <a:p>
            <a:pPr algn="ctr"/>
            <a:endParaRPr lang="en-US" sz="2800"/>
          </a:p>
          <a:p>
            <a:pPr algn="ctr"/>
            <a:r>
              <a:rPr lang="en-US" sz="2800"/>
              <a:t>Final Report Due After Program Concludes or After 12 months </a:t>
            </a:r>
          </a:p>
          <a:p>
            <a:pPr algn="ctr"/>
            <a:r>
              <a:rPr lang="en-US" sz="2800"/>
              <a:t>(whichever comes first)</a:t>
            </a:r>
          </a:p>
          <a:p>
            <a:pPr algn="ctr"/>
            <a:endParaRPr lang="en-US" sz="1400"/>
          </a:p>
          <a:p>
            <a:pPr algn="ctr"/>
            <a:r>
              <a:rPr lang="en-US"/>
              <a:t>Please keep these dates in mind when determining your start date in application</a:t>
            </a:r>
          </a:p>
          <a:p>
            <a:pPr algn="ctr"/>
            <a:r>
              <a:rPr lang="en-US" b="1" i="1">
                <a:latin typeface="+mj-lt"/>
              </a:rPr>
              <a:t>It is recommended that your project has a start date of August/September (beginning of school year) Late Fall 2025 </a:t>
            </a:r>
          </a:p>
          <a:p>
            <a:pPr algn="ctr"/>
            <a:r>
              <a:rPr lang="en-US" b="1" i="1">
                <a:latin typeface="+mj-lt"/>
              </a:rPr>
              <a:t>OR begin in January 2026</a:t>
            </a:r>
          </a:p>
          <a:p>
            <a:pPr algn="ctr"/>
            <a:endParaRPr lang="en-US"/>
          </a:p>
        </p:txBody>
      </p:sp>
    </p:spTree>
    <p:extLst>
      <p:ext uri="{BB962C8B-B14F-4D97-AF65-F5344CB8AC3E}">
        <p14:creationId xmlns:p14="http://schemas.microsoft.com/office/powerpoint/2010/main" val="7839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1DC82-CD76-4630-BA8A-EADC7C46CFE8}"/>
              </a:ext>
            </a:extLst>
          </p:cNvPr>
          <p:cNvSpPr txBox="1">
            <a:spLocks/>
          </p:cNvSpPr>
          <p:nvPr/>
        </p:nvSpPr>
        <p:spPr>
          <a:xfrm>
            <a:off x="0" y="5334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7" name="TextBox 6">
            <a:extLst>
              <a:ext uri="{FF2B5EF4-FFF2-40B4-BE49-F238E27FC236}">
                <a16:creationId xmlns:a16="http://schemas.microsoft.com/office/drawing/2014/main" id="{3E7ADD70-90B6-482A-8FBB-EBD979FE7049}"/>
              </a:ext>
            </a:extLst>
          </p:cNvPr>
          <p:cNvSpPr txBox="1"/>
          <p:nvPr/>
        </p:nvSpPr>
        <p:spPr>
          <a:xfrm>
            <a:off x="914400" y="2248903"/>
            <a:ext cx="10363199" cy="1015663"/>
          </a:xfrm>
          <a:prstGeom prst="rect">
            <a:avLst/>
          </a:prstGeom>
          <a:noFill/>
        </p:spPr>
        <p:txBody>
          <a:bodyPr wrap="square" rtlCol="0">
            <a:spAutoFit/>
          </a:bodyPr>
          <a:lstStyle/>
          <a:p>
            <a:pPr algn="ctr"/>
            <a:r>
              <a:rPr lang="en-US" sz="6000" b="1"/>
              <a:t>Questions?</a:t>
            </a:r>
            <a:endParaRPr lang="en-US" sz="6000"/>
          </a:p>
        </p:txBody>
      </p:sp>
      <p:pic>
        <p:nvPicPr>
          <p:cNvPr id="2" name="Picture 1">
            <a:extLst>
              <a:ext uri="{FF2B5EF4-FFF2-40B4-BE49-F238E27FC236}">
                <a16:creationId xmlns:a16="http://schemas.microsoft.com/office/drawing/2014/main" id="{9AFB5754-8D4E-3A9A-D4EE-BF5F50E5C09C}"/>
              </a:ext>
            </a:extLst>
          </p:cNvPr>
          <p:cNvPicPr>
            <a:picLocks noChangeAspect="1"/>
          </p:cNvPicPr>
          <p:nvPr/>
        </p:nvPicPr>
        <p:blipFill>
          <a:blip r:embed="rId4"/>
          <a:stretch>
            <a:fillRect/>
          </a:stretch>
        </p:blipFill>
        <p:spPr>
          <a:xfrm>
            <a:off x="752472" y="3124200"/>
            <a:ext cx="2143125" cy="2143125"/>
          </a:xfrm>
          <a:prstGeom prst="rect">
            <a:avLst/>
          </a:prstGeom>
        </p:spPr>
      </p:pic>
      <p:pic>
        <p:nvPicPr>
          <p:cNvPr id="8" name="Picture 7">
            <a:extLst>
              <a:ext uri="{FF2B5EF4-FFF2-40B4-BE49-F238E27FC236}">
                <a16:creationId xmlns:a16="http://schemas.microsoft.com/office/drawing/2014/main" id="{CEF76595-D783-A789-2996-878E328F12C4}"/>
              </a:ext>
            </a:extLst>
          </p:cNvPr>
          <p:cNvPicPr>
            <a:picLocks noChangeAspect="1"/>
          </p:cNvPicPr>
          <p:nvPr/>
        </p:nvPicPr>
        <p:blipFill>
          <a:blip r:embed="rId5"/>
          <a:stretch>
            <a:fillRect/>
          </a:stretch>
        </p:blipFill>
        <p:spPr>
          <a:xfrm>
            <a:off x="5224461" y="3672052"/>
            <a:ext cx="1743075" cy="2628900"/>
          </a:xfrm>
          <a:prstGeom prst="rect">
            <a:avLst/>
          </a:prstGeom>
        </p:spPr>
      </p:pic>
      <p:pic>
        <p:nvPicPr>
          <p:cNvPr id="9" name="Picture 8">
            <a:extLst>
              <a:ext uri="{FF2B5EF4-FFF2-40B4-BE49-F238E27FC236}">
                <a16:creationId xmlns:a16="http://schemas.microsoft.com/office/drawing/2014/main" id="{F61EF674-1CE1-54D2-CFE6-15A61B5CAE30}"/>
              </a:ext>
            </a:extLst>
          </p:cNvPr>
          <p:cNvPicPr>
            <a:picLocks noChangeAspect="1"/>
          </p:cNvPicPr>
          <p:nvPr/>
        </p:nvPicPr>
        <p:blipFill>
          <a:blip r:embed="rId6"/>
          <a:stretch>
            <a:fillRect/>
          </a:stretch>
        </p:blipFill>
        <p:spPr>
          <a:xfrm>
            <a:off x="9296400" y="3264566"/>
            <a:ext cx="2143125" cy="2143125"/>
          </a:xfrm>
          <a:prstGeom prst="rect">
            <a:avLst/>
          </a:prstGeom>
        </p:spPr>
      </p:pic>
    </p:spTree>
    <p:extLst>
      <p:ext uri="{BB962C8B-B14F-4D97-AF65-F5344CB8AC3E}">
        <p14:creationId xmlns:p14="http://schemas.microsoft.com/office/powerpoint/2010/main" val="36976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15766" y="1628507"/>
            <a:ext cx="12191999" cy="1015663"/>
          </a:xfrm>
          <a:prstGeom prst="rect">
            <a:avLst/>
          </a:prstGeom>
          <a:noFill/>
        </p:spPr>
        <p:txBody>
          <a:bodyPr wrap="square" rtlCol="0">
            <a:spAutoFit/>
          </a:bodyPr>
          <a:lstStyle/>
          <a:p>
            <a:pPr algn="r"/>
            <a:endParaRPr lang="en-US" sz="3200">
              <a:latin typeface="+mj-lt"/>
            </a:endParaRPr>
          </a:p>
          <a:p>
            <a:pPr algn="ctr"/>
            <a:endParaRPr lang="en-US" sz="2800"/>
          </a:p>
        </p:txBody>
      </p:sp>
      <p:sp>
        <p:nvSpPr>
          <p:cNvPr id="7" name="TextBox 6">
            <a:extLst>
              <a:ext uri="{FF2B5EF4-FFF2-40B4-BE49-F238E27FC236}">
                <a16:creationId xmlns:a16="http://schemas.microsoft.com/office/drawing/2014/main" id="{17E32CD1-A1CC-4189-A774-903B5F27B89F}"/>
              </a:ext>
            </a:extLst>
          </p:cNvPr>
          <p:cNvSpPr txBox="1"/>
          <p:nvPr/>
        </p:nvSpPr>
        <p:spPr>
          <a:xfrm>
            <a:off x="685800" y="1931476"/>
            <a:ext cx="5791200" cy="3077766"/>
          </a:xfrm>
          <a:prstGeom prst="rect">
            <a:avLst/>
          </a:prstGeom>
          <a:noFill/>
        </p:spPr>
        <p:txBody>
          <a:bodyPr wrap="square">
            <a:spAutoFit/>
          </a:bodyPr>
          <a:lstStyle/>
          <a:p>
            <a:pPr algn="ctr"/>
            <a:r>
              <a:rPr lang="en-US" sz="3600" b="1">
                <a:latin typeface="+mj-lt"/>
              </a:rPr>
              <a:t>FOCUS?</a:t>
            </a:r>
          </a:p>
          <a:p>
            <a:pPr algn="ctr"/>
            <a:endParaRPr lang="en-US">
              <a:latin typeface="+mj-lt"/>
            </a:endParaRPr>
          </a:p>
          <a:p>
            <a:pPr marL="285750" indent="-285750" algn="ctr">
              <a:buFont typeface="Arial" panose="020B0604020202020204" pitchFamily="34" charset="0"/>
              <a:buChar char="•"/>
            </a:pPr>
            <a:r>
              <a:rPr lang="en-US" sz="2800">
                <a:latin typeface="+mj-lt"/>
              </a:rPr>
              <a:t>Arts, Culture, &amp; Historic Preservation</a:t>
            </a:r>
          </a:p>
          <a:p>
            <a:pPr marL="285750" indent="-285750" algn="ctr">
              <a:buFont typeface="Arial" panose="020B0604020202020204" pitchFamily="34" charset="0"/>
              <a:buChar char="•"/>
            </a:pPr>
            <a:r>
              <a:rPr lang="en-US" sz="2800">
                <a:latin typeface="+mj-lt"/>
              </a:rPr>
              <a:t>Community Betterment</a:t>
            </a:r>
          </a:p>
          <a:p>
            <a:pPr marL="285750" indent="-285750" algn="ctr">
              <a:buFont typeface="Arial" panose="020B0604020202020204" pitchFamily="34" charset="0"/>
              <a:buChar char="•"/>
            </a:pPr>
            <a:r>
              <a:rPr lang="en-US" sz="2800">
                <a:latin typeface="+mj-lt"/>
              </a:rPr>
              <a:t>Adult/Non-traditional Education</a:t>
            </a:r>
          </a:p>
          <a:p>
            <a:pPr marL="285750" indent="-285750" algn="ctr">
              <a:buFont typeface="Arial" panose="020B0604020202020204" pitchFamily="34" charset="0"/>
              <a:buChar char="•"/>
            </a:pPr>
            <a:r>
              <a:rPr lang="en-US" sz="2800">
                <a:latin typeface="+mj-lt"/>
              </a:rPr>
              <a:t>Health &amp; Human Services</a:t>
            </a:r>
          </a:p>
          <a:p>
            <a:pPr marL="285750" indent="-285750" algn="ctr">
              <a:buFont typeface="Arial" panose="020B0604020202020204" pitchFamily="34" charset="0"/>
              <a:buChar char="•"/>
            </a:pPr>
            <a:r>
              <a:rPr lang="en-US" sz="2800">
                <a:latin typeface="+mj-lt"/>
              </a:rPr>
              <a:t>Wildlife Conservation </a:t>
            </a:r>
            <a:r>
              <a:rPr lang="en-US" sz="2400">
                <a:latin typeface="+mj-lt"/>
              </a:rPr>
              <a:t>(statewide)</a:t>
            </a:r>
            <a:endParaRPr lang="en-US" sz="2800">
              <a:latin typeface="+mj-lt"/>
            </a:endParaRPr>
          </a:p>
        </p:txBody>
      </p:sp>
      <p:pic>
        <p:nvPicPr>
          <p:cNvPr id="2" name="Picture 2" descr="Pin page">
            <a:extLst>
              <a:ext uri="{FF2B5EF4-FFF2-40B4-BE49-F238E27FC236}">
                <a16:creationId xmlns:a16="http://schemas.microsoft.com/office/drawing/2014/main" id="{C9EEEBAA-9ABB-D50E-E12F-3798AA750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343818"/>
            <a:ext cx="4191000" cy="387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8966" y="1524000"/>
            <a:ext cx="12191999" cy="4661276"/>
          </a:xfrm>
          <a:prstGeom prst="rect">
            <a:avLst/>
          </a:prstGeom>
          <a:noFill/>
        </p:spPr>
        <p:txBody>
          <a:bodyPr wrap="square" rtlCol="0">
            <a:spAutoFit/>
          </a:bodyPr>
          <a:lstStyle/>
          <a:p>
            <a:pPr algn="ctr">
              <a:lnSpc>
                <a:spcPct val="150000"/>
              </a:lnSpc>
            </a:pPr>
            <a:r>
              <a:rPr lang="en-US" sz="3200" b="1"/>
              <a:t>Grant Range Amounts: $5,000 - $7,000</a:t>
            </a:r>
          </a:p>
          <a:p>
            <a:pPr algn="ctr">
              <a:lnSpc>
                <a:spcPct val="150000"/>
              </a:lnSpc>
            </a:pPr>
            <a:r>
              <a:rPr lang="en-US" sz="3200" b="1"/>
              <a:t>Total Available 2025: $297K</a:t>
            </a:r>
          </a:p>
          <a:p>
            <a:pPr algn="ctr">
              <a:lnSpc>
                <a:spcPct val="150000"/>
              </a:lnSpc>
            </a:pPr>
            <a:r>
              <a:rPr lang="en-US" sz="3200" b="1"/>
              <a:t>Maximum grant will be $10,000 in 2025</a:t>
            </a:r>
          </a:p>
          <a:p>
            <a:pPr algn="ctr">
              <a:lnSpc>
                <a:spcPct val="150000"/>
              </a:lnSpc>
            </a:pPr>
            <a:r>
              <a:rPr lang="en-US" sz="3200" b="1"/>
              <a:t>10% will go to new grantees</a:t>
            </a:r>
          </a:p>
          <a:p>
            <a:pPr algn="ctr">
              <a:lnSpc>
                <a:spcPct val="150000"/>
              </a:lnSpc>
            </a:pPr>
            <a:r>
              <a:rPr lang="en-US" sz="3200" b="1"/>
              <a:t>Funding for Up to 3 years – must re-submit each year </a:t>
            </a:r>
          </a:p>
          <a:p>
            <a:pPr algn="ctr">
              <a:lnSpc>
                <a:spcPct val="150000"/>
              </a:lnSpc>
            </a:pPr>
            <a:r>
              <a:rPr lang="en-US" sz="2000" b="1"/>
              <a:t>(funding is not guaranteed all 3 years) ONE YEAR OFF – after 3 in a row</a:t>
            </a:r>
          </a:p>
          <a:p>
            <a:pPr algn="ctr">
              <a:lnSpc>
                <a:spcPct val="150000"/>
              </a:lnSpc>
            </a:pPr>
            <a:endParaRPr lang="en-US" sz="2000" b="1"/>
          </a:p>
        </p:txBody>
      </p:sp>
    </p:spTree>
    <p:extLst>
      <p:ext uri="{BB962C8B-B14F-4D97-AF65-F5344CB8AC3E}">
        <p14:creationId xmlns:p14="http://schemas.microsoft.com/office/powerpoint/2010/main" val="10409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457201" y="1343818"/>
            <a:ext cx="11457432" cy="4939814"/>
          </a:xfrm>
          <a:prstGeom prst="rect">
            <a:avLst/>
          </a:prstGeom>
          <a:noFill/>
        </p:spPr>
        <p:txBody>
          <a:bodyPr wrap="square" rtlCol="0">
            <a:spAutoFit/>
          </a:bodyPr>
          <a:lstStyle/>
          <a:p>
            <a:pPr algn="ctr"/>
            <a:r>
              <a:rPr lang="en-US" sz="3200" b="1" dirty="0"/>
              <a:t>Application Due: Monday, March 24</a:t>
            </a:r>
          </a:p>
          <a:p>
            <a:pPr algn="ctr"/>
            <a:r>
              <a:rPr lang="en-US" sz="2400" dirty="0"/>
              <a:t>First-Round cuts in May 2025 – Final Vote August 2025 – BOD Approve September</a:t>
            </a:r>
          </a:p>
          <a:p>
            <a:pPr algn="ctr"/>
            <a:endParaRPr lang="en-US" sz="1000" dirty="0"/>
          </a:p>
          <a:p>
            <a:pPr algn="ctr"/>
            <a:r>
              <a:rPr lang="en-US" sz="2400" dirty="0"/>
              <a:t>JSL - review</a:t>
            </a:r>
          </a:p>
          <a:p>
            <a:pPr algn="ctr"/>
            <a:r>
              <a:rPr lang="en-US" sz="2400" dirty="0"/>
              <a:t>YAC site visits June &amp; July</a:t>
            </a:r>
          </a:p>
          <a:p>
            <a:pPr algn="ctr"/>
            <a:endParaRPr lang="en-US" sz="1050" dirty="0"/>
          </a:p>
          <a:p>
            <a:pPr algn="ctr"/>
            <a:r>
              <a:rPr lang="en-US" sz="2400" dirty="0"/>
              <a:t>Notification of Funding: Late September/Early October </a:t>
            </a:r>
          </a:p>
          <a:p>
            <a:pPr algn="ctr"/>
            <a:endParaRPr lang="en-US" sz="1200" dirty="0"/>
          </a:p>
          <a:p>
            <a:pPr algn="ctr"/>
            <a:r>
              <a:rPr lang="en-US" sz="2400" dirty="0"/>
              <a:t>Grants Awarded at Grants Luncheon on November 13th</a:t>
            </a:r>
          </a:p>
          <a:p>
            <a:pPr algn="ctr"/>
            <a:endParaRPr lang="en-US" sz="1200" dirty="0"/>
          </a:p>
          <a:p>
            <a:pPr algn="ctr"/>
            <a:r>
              <a:rPr lang="en-US" sz="2400" dirty="0"/>
              <a:t>Final Report Due After Program Concludes or After 12 months </a:t>
            </a:r>
          </a:p>
          <a:p>
            <a:pPr algn="ctr"/>
            <a:r>
              <a:rPr lang="en-US" sz="2400" dirty="0"/>
              <a:t>(whichever comes first)</a:t>
            </a:r>
          </a:p>
          <a:p>
            <a:pPr algn="ctr"/>
            <a:endParaRPr lang="en-US" sz="1050" dirty="0"/>
          </a:p>
          <a:p>
            <a:pPr algn="ctr"/>
            <a:r>
              <a:rPr lang="en-US" sz="2000" dirty="0"/>
              <a:t>Please keep these dates in mind when determining your start date in application</a:t>
            </a:r>
          </a:p>
          <a:p>
            <a:pPr algn="ctr"/>
            <a:r>
              <a:rPr lang="en-US" sz="2000" b="1" i="1" dirty="0">
                <a:latin typeface="+mj-lt"/>
              </a:rPr>
              <a:t>It is recommended that your project has a start date of November/December 2025 OR begin in January 2026</a:t>
            </a:r>
          </a:p>
          <a:p>
            <a:pPr algn="ctr"/>
            <a:endParaRPr lang="en-US" sz="2000" dirty="0"/>
          </a:p>
        </p:txBody>
      </p:sp>
    </p:spTree>
    <p:extLst>
      <p:ext uri="{BB962C8B-B14F-4D97-AF65-F5344CB8AC3E}">
        <p14:creationId xmlns:p14="http://schemas.microsoft.com/office/powerpoint/2010/main" val="148711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1006036" y="595962"/>
            <a:ext cx="4426755" cy="761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kern="1200">
                <a:solidFill>
                  <a:schemeClr val="accent6">
                    <a:lumMod val="60000"/>
                    <a:lumOff val="40000"/>
                  </a:schemeClr>
                </a:solidFill>
                <a:latin typeface="+mj-lt"/>
                <a:ea typeface="+mj-ea"/>
                <a:cs typeface="+mj-cs"/>
              </a:rPr>
              <a:t>Youth </a:t>
            </a:r>
            <a:r>
              <a:rPr lang="en-US" sz="2800" b="1">
                <a:solidFill>
                  <a:schemeClr val="accent6">
                    <a:lumMod val="60000"/>
                    <a:lumOff val="40000"/>
                  </a:schemeClr>
                </a:solidFill>
              </a:rPr>
              <a:t>A</a:t>
            </a:r>
            <a:r>
              <a:rPr lang="en-US" sz="2800" b="1" kern="1200">
                <a:solidFill>
                  <a:schemeClr val="accent6">
                    <a:lumMod val="60000"/>
                    <a:lumOff val="40000"/>
                  </a:schemeClr>
                </a:solidFill>
                <a:latin typeface="+mj-lt"/>
                <a:ea typeface="+mj-ea"/>
                <a:cs typeface="+mj-cs"/>
              </a:rPr>
              <a:t>dvisory </a:t>
            </a:r>
            <a:r>
              <a:rPr lang="en-US" sz="2800" b="1">
                <a:solidFill>
                  <a:schemeClr val="accent6">
                    <a:lumMod val="60000"/>
                    <a:lumOff val="40000"/>
                  </a:schemeClr>
                </a:solidFill>
              </a:rPr>
              <a:t>C</a:t>
            </a:r>
            <a:r>
              <a:rPr lang="en-US" sz="2800" b="1" kern="1200">
                <a:solidFill>
                  <a:schemeClr val="accent6">
                    <a:lumMod val="60000"/>
                    <a:lumOff val="40000"/>
                  </a:schemeClr>
                </a:solidFill>
                <a:latin typeface="+mj-lt"/>
                <a:ea typeface="+mj-ea"/>
                <a:cs typeface="+mj-cs"/>
              </a:rPr>
              <a:t>ouncil’s </a:t>
            </a:r>
            <a:endParaRPr lang="en-US" sz="2800" b="1" kern="1200">
              <a:solidFill>
                <a:schemeClr val="tx1"/>
              </a:solidFill>
              <a:latin typeface="+mj-lt"/>
              <a:ea typeface="+mj-ea"/>
              <a:cs typeface="+mj-cs"/>
            </a:endParaRPr>
          </a:p>
          <a:p>
            <a:pPr>
              <a:spcAft>
                <a:spcPts val="600"/>
              </a:spcAft>
            </a:pPr>
            <a:r>
              <a:rPr lang="en-US" sz="2800" b="1" kern="1200">
                <a:solidFill>
                  <a:schemeClr val="tx1"/>
                </a:solidFill>
                <a:latin typeface="+mj-lt"/>
                <a:ea typeface="+mj-ea"/>
                <a:cs typeface="+mj-cs"/>
              </a:rPr>
              <a:t>Community Grant Site Visits </a:t>
            </a:r>
            <a:endParaRPr lang="en-US" sz="2800" b="1" kern="1200">
              <a:solidFill>
                <a:schemeClr val="accent6">
                  <a:lumMod val="60000"/>
                  <a:lumOff val="40000"/>
                </a:schemeClr>
              </a:solidFill>
              <a:latin typeface="+mj-lt"/>
              <a:ea typeface="+mj-ea"/>
              <a:cs typeface="+mj-cs"/>
            </a:endParaRPr>
          </a:p>
        </p:txBody>
      </p:sp>
      <p:sp>
        <p:nvSpPr>
          <p:cNvPr id="5" name="TextBox 4">
            <a:extLst>
              <a:ext uri="{FF2B5EF4-FFF2-40B4-BE49-F238E27FC236}">
                <a16:creationId xmlns:a16="http://schemas.microsoft.com/office/drawing/2014/main" id="{B69EDE14-6BD9-407F-9E7A-864EBE78E9B5}"/>
              </a:ext>
            </a:extLst>
          </p:cNvPr>
          <p:cNvSpPr txBox="1"/>
          <p:nvPr/>
        </p:nvSpPr>
        <p:spPr>
          <a:xfrm>
            <a:off x="841444" y="1357233"/>
            <a:ext cx="4499185" cy="277431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500" b="1"/>
          </a:p>
          <a:p>
            <a:pPr indent="-228600">
              <a:lnSpc>
                <a:spcPct val="90000"/>
              </a:lnSpc>
              <a:spcAft>
                <a:spcPts val="600"/>
              </a:spcAft>
              <a:buFont typeface="Arial" panose="020B0604020202020204" pitchFamily="34" charset="0"/>
              <a:buChar char="•"/>
            </a:pPr>
            <a:r>
              <a:rPr lang="en-US"/>
              <a:t>Review Community Grant proposals</a:t>
            </a:r>
          </a:p>
          <a:p>
            <a:pPr indent="-228600">
              <a:lnSpc>
                <a:spcPct val="90000"/>
              </a:lnSpc>
              <a:spcAft>
                <a:spcPts val="600"/>
              </a:spcAft>
              <a:buFont typeface="Arial" panose="020B0604020202020204" pitchFamily="34" charset="0"/>
              <a:buChar char="•"/>
            </a:pPr>
            <a:r>
              <a:rPr lang="en-US"/>
              <a:t>Site visits during June and July</a:t>
            </a:r>
          </a:p>
          <a:p>
            <a:pPr indent="-228600">
              <a:lnSpc>
                <a:spcPct val="90000"/>
              </a:lnSpc>
              <a:spcAft>
                <a:spcPts val="600"/>
              </a:spcAft>
              <a:buFont typeface="Arial" panose="020B0604020202020204" pitchFamily="34" charset="0"/>
              <a:buChar char="•"/>
            </a:pPr>
            <a:r>
              <a:rPr lang="en-US"/>
              <a:t>Create presentations &amp; share w/ YAC</a:t>
            </a:r>
          </a:p>
          <a:p>
            <a:pPr indent="-228600">
              <a:lnSpc>
                <a:spcPct val="90000"/>
              </a:lnSpc>
              <a:spcAft>
                <a:spcPts val="600"/>
              </a:spcAft>
              <a:buFont typeface="Arial" panose="020B0604020202020204" pitchFamily="34" charset="0"/>
              <a:buChar char="•"/>
            </a:pPr>
            <a:r>
              <a:rPr lang="en-US"/>
              <a:t>Present findings to the committee in July</a:t>
            </a:r>
          </a:p>
          <a:p>
            <a:pPr indent="-228600">
              <a:lnSpc>
                <a:spcPct val="90000"/>
              </a:lnSpc>
              <a:spcAft>
                <a:spcPts val="600"/>
              </a:spcAft>
              <a:buFont typeface="Arial" panose="020B0604020202020204" pitchFamily="34" charset="0"/>
              <a:buChar char="•"/>
            </a:pPr>
            <a:endParaRPr lang="en-US" b="1"/>
          </a:p>
          <a:p>
            <a:pPr indent="-228600">
              <a:lnSpc>
                <a:spcPct val="90000"/>
              </a:lnSpc>
              <a:spcAft>
                <a:spcPts val="600"/>
              </a:spcAft>
              <a:buFont typeface="Arial" panose="020B0604020202020204" pitchFamily="34" charset="0"/>
              <a:buChar char="•"/>
            </a:pPr>
            <a:r>
              <a:rPr lang="en-US" i="1"/>
              <a:t>Optional – will not affect funding status if you decline</a:t>
            </a:r>
          </a:p>
        </p:txBody>
      </p:sp>
      <p:sp>
        <p:nvSpPr>
          <p:cNvPr id="38" name="Oval 3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2ACC061-188F-BB29-7A43-AE3A64B59B83}"/>
              </a:ext>
            </a:extLst>
          </p:cNvPr>
          <p:cNvPicPr>
            <a:picLocks noChangeAspect="1"/>
          </p:cNvPicPr>
          <p:nvPr/>
        </p:nvPicPr>
        <p:blipFill>
          <a:blip r:embed="rId3">
            <a:extLst>
              <a:ext uri="{28A0092B-C50C-407E-A947-70E740481C1C}">
                <a14:useLocalDpi xmlns:a14="http://schemas.microsoft.com/office/drawing/2010/main" val="0"/>
              </a:ext>
            </a:extLst>
          </a:blip>
          <a:srcRect l="21998" r="21998"/>
          <a:stretch/>
        </p:blipFill>
        <p:spPr>
          <a:xfrm>
            <a:off x="5771284"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0" name="Freeform: Shape 3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BB1AB10-CC42-B35E-BF6F-4D1A9CB131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99" r="17101"/>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7" descr="A group of people sitting around a table&#10;&#10;Description automatically generated">
            <a:extLst>
              <a:ext uri="{FF2B5EF4-FFF2-40B4-BE49-F238E27FC236}">
                <a16:creationId xmlns:a16="http://schemas.microsoft.com/office/drawing/2014/main" id="{03F95061-7FBF-3BAB-55F6-168D5930C6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70" r="2894"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9" name="Freeform: Shape 3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52954CF-7709-1968-B721-78A49A016702}"/>
              </a:ext>
            </a:extLst>
          </p:cNvPr>
          <p:cNvPicPr>
            <a:picLocks noChangeAspect="1"/>
          </p:cNvPicPr>
          <p:nvPr/>
        </p:nvPicPr>
        <p:blipFill>
          <a:blip r:embed="rId6">
            <a:extLst>
              <a:ext uri="{28A0092B-C50C-407E-A947-70E740481C1C}">
                <a14:useLocalDpi xmlns:a14="http://schemas.microsoft.com/office/drawing/2010/main" val="0"/>
              </a:ext>
            </a:extLst>
          </a:blip>
          <a:srcRect l="7553" r="7553"/>
          <a:stretch/>
        </p:blipFill>
        <p:spPr>
          <a:xfrm>
            <a:off x="15131" y="4479773"/>
            <a:ext cx="1513041" cy="1782265"/>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18" name="Picture 17">
            <a:extLst>
              <a:ext uri="{FF2B5EF4-FFF2-40B4-BE49-F238E27FC236}">
                <a16:creationId xmlns:a16="http://schemas.microsoft.com/office/drawing/2014/main" id="{FCFC09DE-5A43-14A7-03D7-67A21DD4B6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329" r="5" b="5182"/>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3" name="Freeform: Shape 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oogle Shape;107;p20">
            <a:extLst>
              <a:ext uri="{FF2B5EF4-FFF2-40B4-BE49-F238E27FC236}">
                <a16:creationId xmlns:a16="http://schemas.microsoft.com/office/drawing/2014/main" id="{2FC79372-31F9-2978-C8E6-20D31190A45A}"/>
              </a:ext>
            </a:extLst>
          </p:cNvPr>
          <p:cNvPicPr preferRelativeResize="0"/>
          <p:nvPr/>
        </p:nvPicPr>
        <p:blipFill rotWithShape="1">
          <a:blip r:embed="rId8"/>
          <a:srcRect l="12554" r="-2" b="-2"/>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p:spPr>
      </p:pic>
    </p:spTree>
    <p:extLst>
      <p:ext uri="{BB962C8B-B14F-4D97-AF65-F5344CB8AC3E}">
        <p14:creationId xmlns:p14="http://schemas.microsoft.com/office/powerpoint/2010/main" val="1022960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1DC82-CD76-4630-BA8A-EADC7C46CFE8}"/>
              </a:ext>
            </a:extLst>
          </p:cNvPr>
          <p:cNvSpPr txBox="1">
            <a:spLocks/>
          </p:cNvSpPr>
          <p:nvPr/>
        </p:nvSpPr>
        <p:spPr>
          <a:xfrm>
            <a:off x="0" y="5334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rPr>
              <a:t>Community Grants</a:t>
            </a:r>
          </a:p>
        </p:txBody>
      </p:sp>
      <p:sp>
        <p:nvSpPr>
          <p:cNvPr id="7" name="TextBox 6">
            <a:extLst>
              <a:ext uri="{FF2B5EF4-FFF2-40B4-BE49-F238E27FC236}">
                <a16:creationId xmlns:a16="http://schemas.microsoft.com/office/drawing/2014/main" id="{3E7ADD70-90B6-482A-8FBB-EBD979FE7049}"/>
              </a:ext>
            </a:extLst>
          </p:cNvPr>
          <p:cNvSpPr txBox="1"/>
          <p:nvPr/>
        </p:nvSpPr>
        <p:spPr>
          <a:xfrm>
            <a:off x="-5918" y="2465688"/>
            <a:ext cx="12191999" cy="1015663"/>
          </a:xfrm>
          <a:prstGeom prst="rect">
            <a:avLst/>
          </a:prstGeom>
          <a:noFill/>
        </p:spPr>
        <p:txBody>
          <a:bodyPr wrap="square" rtlCol="0">
            <a:spAutoFit/>
          </a:bodyPr>
          <a:lstStyle/>
          <a:p>
            <a:pPr algn="ctr"/>
            <a:r>
              <a:rPr lang="en-US" sz="6000" b="1"/>
              <a:t>Questions?</a:t>
            </a:r>
            <a:endParaRPr lang="en-US" sz="6000"/>
          </a:p>
        </p:txBody>
      </p:sp>
      <p:pic>
        <p:nvPicPr>
          <p:cNvPr id="2" name="Picture 1">
            <a:extLst>
              <a:ext uri="{FF2B5EF4-FFF2-40B4-BE49-F238E27FC236}">
                <a16:creationId xmlns:a16="http://schemas.microsoft.com/office/drawing/2014/main" id="{497A083C-9C0E-74DC-ADEB-FE08A84F085D}"/>
              </a:ext>
            </a:extLst>
          </p:cNvPr>
          <p:cNvPicPr>
            <a:picLocks noChangeAspect="1"/>
          </p:cNvPicPr>
          <p:nvPr/>
        </p:nvPicPr>
        <p:blipFill>
          <a:blip r:embed="rId4"/>
          <a:stretch>
            <a:fillRect/>
          </a:stretch>
        </p:blipFill>
        <p:spPr>
          <a:xfrm>
            <a:off x="597222" y="3069922"/>
            <a:ext cx="2145978" cy="2139881"/>
          </a:xfrm>
          <a:prstGeom prst="rect">
            <a:avLst/>
          </a:prstGeom>
        </p:spPr>
      </p:pic>
      <p:pic>
        <p:nvPicPr>
          <p:cNvPr id="3" name="Picture 2">
            <a:extLst>
              <a:ext uri="{FF2B5EF4-FFF2-40B4-BE49-F238E27FC236}">
                <a16:creationId xmlns:a16="http://schemas.microsoft.com/office/drawing/2014/main" id="{661C4E90-B390-FDEC-0A83-58BB9CC46C34}"/>
              </a:ext>
            </a:extLst>
          </p:cNvPr>
          <p:cNvPicPr>
            <a:picLocks noChangeAspect="1"/>
          </p:cNvPicPr>
          <p:nvPr/>
        </p:nvPicPr>
        <p:blipFill>
          <a:blip r:embed="rId5"/>
          <a:stretch>
            <a:fillRect/>
          </a:stretch>
        </p:blipFill>
        <p:spPr>
          <a:xfrm>
            <a:off x="5224195" y="3838437"/>
            <a:ext cx="1743607" cy="2633700"/>
          </a:xfrm>
          <a:prstGeom prst="rect">
            <a:avLst/>
          </a:prstGeom>
        </p:spPr>
      </p:pic>
      <p:pic>
        <p:nvPicPr>
          <p:cNvPr id="5" name="Picture 4">
            <a:extLst>
              <a:ext uri="{FF2B5EF4-FFF2-40B4-BE49-F238E27FC236}">
                <a16:creationId xmlns:a16="http://schemas.microsoft.com/office/drawing/2014/main" id="{77B0C9AE-FCD0-39FA-6B5F-47A9D32673B2}"/>
              </a:ext>
            </a:extLst>
          </p:cNvPr>
          <p:cNvPicPr>
            <a:picLocks noChangeAspect="1"/>
          </p:cNvPicPr>
          <p:nvPr/>
        </p:nvPicPr>
        <p:blipFill>
          <a:blip r:embed="rId6"/>
          <a:stretch>
            <a:fillRect/>
          </a:stretch>
        </p:blipFill>
        <p:spPr>
          <a:xfrm>
            <a:off x="9296400" y="3302270"/>
            <a:ext cx="2145978" cy="2139881"/>
          </a:xfrm>
          <a:prstGeom prst="rect">
            <a:avLst/>
          </a:prstGeom>
        </p:spPr>
      </p:pic>
    </p:spTree>
    <p:extLst>
      <p:ext uri="{BB962C8B-B14F-4D97-AF65-F5344CB8AC3E}">
        <p14:creationId xmlns:p14="http://schemas.microsoft.com/office/powerpoint/2010/main" val="1871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chemeClr val="bg1"/>
                </a:solidFill>
              </a:rPr>
              <a:t>Agenda</a:t>
            </a:r>
            <a:endParaRPr lang="en-US" sz="3600" b="1">
              <a:solidFill>
                <a:schemeClr val="bg1"/>
              </a:solidFill>
            </a:endParaRPr>
          </a:p>
        </p:txBody>
      </p:sp>
      <p:sp>
        <p:nvSpPr>
          <p:cNvPr id="5" name="TextBox 4">
            <a:extLst>
              <a:ext uri="{FF2B5EF4-FFF2-40B4-BE49-F238E27FC236}">
                <a16:creationId xmlns:a16="http://schemas.microsoft.com/office/drawing/2014/main" id="{B69EDE14-6BD9-407F-9E7A-864EBE78E9B5}"/>
              </a:ext>
            </a:extLst>
          </p:cNvPr>
          <p:cNvSpPr txBox="1"/>
          <p:nvPr/>
        </p:nvSpPr>
        <p:spPr>
          <a:xfrm>
            <a:off x="1459584" y="1343818"/>
            <a:ext cx="9970416" cy="5201424"/>
          </a:xfrm>
          <a:prstGeom prst="rect">
            <a:avLst/>
          </a:prstGeom>
          <a:noFill/>
        </p:spPr>
        <p:txBody>
          <a:bodyPr wrap="square" lIns="91440" tIns="45720" rIns="91440" bIns="45720" rtlCol="0" anchor="t">
            <a:spAutoFit/>
          </a:bodyPr>
          <a:lstStyle/>
          <a:p>
            <a:pPr marL="457200" indent="-457200" algn="ctr">
              <a:buClr>
                <a:srgbClr val="7CB142"/>
              </a:buClr>
            </a:pPr>
            <a:r>
              <a:rPr lang="en-US" sz="4800" b="1">
                <a:latin typeface="+mj-lt"/>
              </a:rPr>
              <a:t>Today’s Discussion</a:t>
            </a:r>
          </a:p>
          <a:p>
            <a:pPr marL="571500" indent="-571500">
              <a:buClr>
                <a:srgbClr val="7CB142"/>
              </a:buClr>
              <a:buFont typeface="Arial" panose="020B0604020202020204" pitchFamily="34" charset="0"/>
              <a:buChar char="•"/>
            </a:pPr>
            <a:r>
              <a:rPr lang="en-US" sz="3600">
                <a:latin typeface="+mj-lt"/>
              </a:rPr>
              <a:t>Who is Truman Heartland Community Foundation (THCF)?</a:t>
            </a:r>
            <a:endParaRPr lang="en-US" sz="3600">
              <a:latin typeface="+mj-lt"/>
              <a:ea typeface="Calibri Light"/>
              <a:cs typeface="Calibri Light"/>
            </a:endParaRPr>
          </a:p>
          <a:p>
            <a:pPr marL="571500" indent="-571500">
              <a:buClr>
                <a:srgbClr val="7CB142"/>
              </a:buClr>
              <a:buFont typeface="Arial" panose="020B0604020202020204" pitchFamily="34" charset="0"/>
              <a:buChar char="•"/>
            </a:pPr>
            <a:r>
              <a:rPr lang="en-US" sz="3600">
                <a:latin typeface="+mj-lt"/>
              </a:rPr>
              <a:t>2025 Competitive Grants Highlights</a:t>
            </a:r>
          </a:p>
          <a:p>
            <a:pPr marL="571500" indent="-571500">
              <a:buClr>
                <a:srgbClr val="7CB142"/>
              </a:buClr>
              <a:buFont typeface="Arial" panose="020B0604020202020204" pitchFamily="34" charset="0"/>
              <a:buChar char="•"/>
            </a:pPr>
            <a:r>
              <a:rPr lang="en-US" sz="3600">
                <a:latin typeface="+mj-lt"/>
              </a:rPr>
              <a:t>Overview of 2 Grantmaking Programs</a:t>
            </a:r>
          </a:p>
          <a:p>
            <a:pPr marL="571500" indent="-571500">
              <a:buClr>
                <a:srgbClr val="7CB142"/>
              </a:buClr>
              <a:buFont typeface="Arial" panose="020B0604020202020204" pitchFamily="34" charset="0"/>
              <a:buChar char="•"/>
            </a:pPr>
            <a:r>
              <a:rPr lang="en-US" sz="3600">
                <a:latin typeface="+mj-lt"/>
              </a:rPr>
              <a:t>Review New Applicant Dashboard</a:t>
            </a:r>
          </a:p>
          <a:p>
            <a:pPr marL="571500" indent="-571500">
              <a:buClr>
                <a:srgbClr val="7CB142"/>
              </a:buClr>
              <a:buFont typeface="Arial" panose="020B0604020202020204" pitchFamily="34" charset="0"/>
              <a:buChar char="•"/>
            </a:pPr>
            <a:r>
              <a:rPr lang="en-US" sz="3600">
                <a:latin typeface="+mj-lt"/>
              </a:rPr>
              <a:t>Preview Online Applications</a:t>
            </a:r>
          </a:p>
          <a:p>
            <a:pPr marL="571500" indent="-571500">
              <a:buClr>
                <a:srgbClr val="7CB142"/>
              </a:buClr>
              <a:buFont typeface="Arial" panose="020B0604020202020204" pitchFamily="34" charset="0"/>
              <a:buChar char="•"/>
            </a:pPr>
            <a:r>
              <a:rPr lang="en-US" sz="3600">
                <a:latin typeface="+mj-lt"/>
              </a:rPr>
              <a:t>Q&amp;A</a:t>
            </a:r>
          </a:p>
          <a:p>
            <a:pPr marL="457200" indent="-457200">
              <a:buClr>
                <a:srgbClr val="7CB142"/>
              </a:buClr>
            </a:pPr>
            <a:endParaRPr lang="en-US" sz="3200"/>
          </a:p>
        </p:txBody>
      </p:sp>
    </p:spTree>
    <p:extLst>
      <p:ext uri="{BB962C8B-B14F-4D97-AF65-F5344CB8AC3E}">
        <p14:creationId xmlns:p14="http://schemas.microsoft.com/office/powerpoint/2010/main" val="42646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305085" y="159166"/>
            <a:ext cx="9845511" cy="1325563"/>
          </a:xfrm>
        </p:spPr>
        <p:txBody>
          <a:bodyPr/>
          <a:lstStyle/>
          <a:p>
            <a:r>
              <a:rPr lang="en-US" b="1"/>
              <a:t>Helpful Hints</a:t>
            </a:r>
          </a:p>
        </p:txBody>
      </p:sp>
      <p:cxnSp>
        <p:nvCxnSpPr>
          <p:cNvPr id="10" name="Straight Connector 9">
            <a:extLst>
              <a:ext uri="{FF2B5EF4-FFF2-40B4-BE49-F238E27FC236}">
                <a16:creationId xmlns:a16="http://schemas.microsoft.com/office/drawing/2014/main" id="{FBBA4C17-6D80-4EA8-9195-894AC809A2D4}"/>
              </a:ext>
            </a:extLst>
          </p:cNvPr>
          <p:cNvCxnSpPr/>
          <p:nvPr/>
        </p:nvCxnSpPr>
        <p:spPr>
          <a:xfrm>
            <a:off x="305085" y="1142929"/>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32703F0-28AB-362D-0D74-131C10176C75}"/>
              </a:ext>
            </a:extLst>
          </p:cNvPr>
          <p:cNvPicPr>
            <a:picLocks noChangeAspect="1"/>
          </p:cNvPicPr>
          <p:nvPr/>
        </p:nvPicPr>
        <p:blipFill>
          <a:blip r:embed="rId3"/>
          <a:stretch>
            <a:fillRect/>
          </a:stretch>
        </p:blipFill>
        <p:spPr>
          <a:xfrm>
            <a:off x="533400" y="1624655"/>
            <a:ext cx="2819400" cy="2819400"/>
          </a:xfrm>
          <a:prstGeom prst="rect">
            <a:avLst/>
          </a:prstGeom>
        </p:spPr>
      </p:pic>
      <p:pic>
        <p:nvPicPr>
          <p:cNvPr id="3" name="Picture 2">
            <a:extLst>
              <a:ext uri="{FF2B5EF4-FFF2-40B4-BE49-F238E27FC236}">
                <a16:creationId xmlns:a16="http://schemas.microsoft.com/office/drawing/2014/main" id="{2BCC07EB-B180-794D-9BDF-59FA618D8339}"/>
              </a:ext>
            </a:extLst>
          </p:cNvPr>
          <p:cNvPicPr>
            <a:picLocks noChangeAspect="1"/>
          </p:cNvPicPr>
          <p:nvPr/>
        </p:nvPicPr>
        <p:blipFill>
          <a:blip r:embed="rId4"/>
          <a:stretch>
            <a:fillRect/>
          </a:stretch>
        </p:blipFill>
        <p:spPr>
          <a:xfrm>
            <a:off x="3886200" y="1905000"/>
            <a:ext cx="2727691" cy="2727691"/>
          </a:xfrm>
          <a:prstGeom prst="rect">
            <a:avLst/>
          </a:prstGeom>
        </p:spPr>
      </p:pic>
      <p:pic>
        <p:nvPicPr>
          <p:cNvPr id="4" name="Picture 3">
            <a:extLst>
              <a:ext uri="{FF2B5EF4-FFF2-40B4-BE49-F238E27FC236}">
                <a16:creationId xmlns:a16="http://schemas.microsoft.com/office/drawing/2014/main" id="{B1A3F490-F754-2827-FBC1-E9EDC46D14E6}"/>
              </a:ext>
            </a:extLst>
          </p:cNvPr>
          <p:cNvPicPr>
            <a:picLocks noChangeAspect="1"/>
          </p:cNvPicPr>
          <p:nvPr/>
        </p:nvPicPr>
        <p:blipFill>
          <a:blip r:embed="rId5"/>
          <a:stretch>
            <a:fillRect/>
          </a:stretch>
        </p:blipFill>
        <p:spPr>
          <a:xfrm>
            <a:off x="6745264" y="1500073"/>
            <a:ext cx="5257106" cy="2943979"/>
          </a:xfrm>
          <a:prstGeom prst="rect">
            <a:avLst/>
          </a:prstGeom>
        </p:spPr>
      </p:pic>
    </p:spTree>
    <p:extLst>
      <p:ext uri="{BB962C8B-B14F-4D97-AF65-F5344CB8AC3E}">
        <p14:creationId xmlns:p14="http://schemas.microsoft.com/office/powerpoint/2010/main" val="3637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1" y="159166"/>
            <a:ext cx="12192000" cy="1325563"/>
          </a:xfrm>
        </p:spPr>
        <p:txBody>
          <a:bodyPr/>
          <a:lstStyle/>
          <a:p>
            <a:pPr algn="ctr"/>
            <a:r>
              <a:rPr lang="en-US" b="1"/>
              <a:t>Online Tutorial &amp; Application</a:t>
            </a:r>
          </a:p>
        </p:txBody>
      </p:sp>
      <p:sp>
        <p:nvSpPr>
          <p:cNvPr id="9" name="Content Placeholder 2">
            <a:extLst>
              <a:ext uri="{FF2B5EF4-FFF2-40B4-BE49-F238E27FC236}">
                <a16:creationId xmlns:a16="http://schemas.microsoft.com/office/drawing/2014/main" id="{5CCAD184-C0D9-4AFA-BBD6-B2C7508C45D9}"/>
              </a:ext>
            </a:extLst>
          </p:cNvPr>
          <p:cNvSpPr>
            <a:spLocks noGrp="1"/>
          </p:cNvSpPr>
          <p:nvPr>
            <p:ph idx="1"/>
          </p:nvPr>
        </p:nvSpPr>
        <p:spPr>
          <a:xfrm>
            <a:off x="1130635" y="3884943"/>
            <a:ext cx="10058400" cy="639763"/>
          </a:xfrm>
        </p:spPr>
        <p:txBody>
          <a:bodyPr>
            <a:noAutofit/>
          </a:bodyPr>
          <a:lstStyle/>
          <a:p>
            <a:pPr marL="0" indent="0" algn="ctr">
              <a:buNone/>
            </a:pPr>
            <a:r>
              <a:rPr lang="en-US" sz="4400" dirty="0">
                <a:solidFill>
                  <a:schemeClr val="accent1"/>
                </a:solidFill>
                <a:hlinkClick r:id="rId3"/>
              </a:rPr>
              <a:t>https://www.thcf.org/</a:t>
            </a:r>
            <a:r>
              <a:rPr lang="en-US" sz="4400" dirty="0">
                <a:solidFill>
                  <a:schemeClr val="accent1"/>
                </a:solidFill>
              </a:rPr>
              <a:t> </a:t>
            </a:r>
          </a:p>
        </p:txBody>
      </p:sp>
      <p:cxnSp>
        <p:nvCxnSpPr>
          <p:cNvPr id="10" name="Straight Connector 9">
            <a:extLst>
              <a:ext uri="{FF2B5EF4-FFF2-40B4-BE49-F238E27FC236}">
                <a16:creationId xmlns:a16="http://schemas.microsoft.com/office/drawing/2014/main" id="{FBBA4C17-6D80-4EA8-9195-894AC809A2D4}"/>
              </a:ext>
            </a:extLst>
          </p:cNvPr>
          <p:cNvCxnSpPr>
            <a:cxnSpLocks/>
          </p:cNvCxnSpPr>
          <p:nvPr/>
        </p:nvCxnSpPr>
        <p:spPr>
          <a:xfrm>
            <a:off x="1019667" y="1219200"/>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CD361B8-5988-E31E-8CD5-1461D0DEB434}"/>
              </a:ext>
            </a:extLst>
          </p:cNvPr>
          <p:cNvSpPr txBox="1"/>
          <p:nvPr/>
        </p:nvSpPr>
        <p:spPr>
          <a:xfrm>
            <a:off x="1019667" y="1981199"/>
            <a:ext cx="10152667" cy="400110"/>
          </a:xfrm>
          <a:prstGeom prst="rect">
            <a:avLst/>
          </a:prstGeom>
          <a:noFill/>
        </p:spPr>
        <p:txBody>
          <a:bodyPr wrap="square">
            <a:spAutoFit/>
          </a:bodyPr>
          <a:lstStyle/>
          <a:p>
            <a:pPr algn="ctr"/>
            <a:r>
              <a:rPr lang="en-US" sz="2000">
                <a:hlinkClick r:id="rId4"/>
              </a:rPr>
              <a:t>https://support.foundant.com/hc/en-us/articles/4479853059991-GLM-Applicant-Tutorial</a:t>
            </a:r>
            <a:r>
              <a:rPr lang="en-US" sz="2000"/>
              <a:t> </a:t>
            </a:r>
          </a:p>
        </p:txBody>
      </p:sp>
      <p:sp>
        <p:nvSpPr>
          <p:cNvPr id="6" name="TextBox 5">
            <a:extLst>
              <a:ext uri="{FF2B5EF4-FFF2-40B4-BE49-F238E27FC236}">
                <a16:creationId xmlns:a16="http://schemas.microsoft.com/office/drawing/2014/main" id="{D75BEBEF-72F0-96D0-19A0-051A0D2EA7A0}"/>
              </a:ext>
            </a:extLst>
          </p:cNvPr>
          <p:cNvSpPr txBox="1"/>
          <p:nvPr/>
        </p:nvSpPr>
        <p:spPr>
          <a:xfrm>
            <a:off x="1524000" y="2877779"/>
            <a:ext cx="9906000" cy="523220"/>
          </a:xfrm>
          <a:prstGeom prst="rect">
            <a:avLst/>
          </a:prstGeom>
          <a:noFill/>
        </p:spPr>
        <p:txBody>
          <a:bodyPr wrap="square">
            <a:spAutoFit/>
          </a:bodyPr>
          <a:lstStyle/>
          <a:p>
            <a:pPr algn="ctr"/>
            <a:r>
              <a:rPr lang="en-US" sz="2800">
                <a:hlinkClick r:id="rId5"/>
              </a:rPr>
              <a:t>https://www.grantinterface.com/Home/Logon?urlkey=trumancf</a:t>
            </a:r>
            <a:r>
              <a:rPr lang="en-US" sz="2800"/>
              <a:t> </a:t>
            </a:r>
          </a:p>
        </p:txBody>
      </p:sp>
    </p:spTree>
    <p:extLst>
      <p:ext uri="{BB962C8B-B14F-4D97-AF65-F5344CB8AC3E}">
        <p14:creationId xmlns:p14="http://schemas.microsoft.com/office/powerpoint/2010/main" val="38960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371D-C0F5-4C22-9814-AD4A9A7F2390}"/>
              </a:ext>
            </a:extLst>
          </p:cNvPr>
          <p:cNvSpPr>
            <a:spLocks noGrp="1"/>
          </p:cNvSpPr>
          <p:nvPr>
            <p:ph type="ctrTitle"/>
          </p:nvPr>
        </p:nvSpPr>
        <p:spPr>
          <a:xfrm>
            <a:off x="1295400" y="1524000"/>
            <a:ext cx="9144000" cy="3276600"/>
          </a:xfrm>
        </p:spPr>
        <p:txBody>
          <a:bodyPr>
            <a:noAutofit/>
          </a:bodyPr>
          <a:lstStyle/>
          <a:p>
            <a:pPr>
              <a:lnSpc>
                <a:spcPct val="150000"/>
              </a:lnSpc>
            </a:pPr>
            <a:r>
              <a:rPr lang="en-US" sz="6600" b="1">
                <a:solidFill>
                  <a:srgbClr val="28466A"/>
                </a:solidFill>
                <a:latin typeface="+mn-lt"/>
              </a:rPr>
              <a:t>Questions?</a:t>
            </a:r>
            <a:br>
              <a:rPr lang="en-US" sz="6600" b="1">
                <a:latin typeface="+mn-lt"/>
              </a:rPr>
            </a:br>
            <a:r>
              <a:rPr lang="en-US" sz="6600" b="1">
                <a:solidFill>
                  <a:schemeClr val="accent6">
                    <a:lumMod val="75000"/>
                  </a:schemeClr>
                </a:solidFill>
                <a:latin typeface="+mn-lt"/>
              </a:rPr>
              <a:t>Comments?</a:t>
            </a:r>
            <a:br>
              <a:rPr lang="en-US" sz="6600" b="1">
                <a:latin typeface="+mn-lt"/>
              </a:rPr>
            </a:br>
            <a:r>
              <a:rPr lang="en-US" sz="6600" b="1">
                <a:solidFill>
                  <a:schemeClr val="accent6">
                    <a:lumMod val="60000"/>
                    <a:lumOff val="40000"/>
                  </a:schemeClr>
                </a:solidFill>
                <a:latin typeface="+mn-lt"/>
              </a:rPr>
              <a:t>Clarifications?</a:t>
            </a:r>
          </a:p>
        </p:txBody>
      </p:sp>
    </p:spTree>
    <p:extLst>
      <p:ext uri="{BB962C8B-B14F-4D97-AF65-F5344CB8AC3E}">
        <p14:creationId xmlns:p14="http://schemas.microsoft.com/office/powerpoint/2010/main" val="15414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4A2E-82AE-3E44-8643-3A130C60A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DCE89-ACFC-B8F8-CB0F-1E0C718E0CB7}"/>
              </a:ext>
            </a:extLst>
          </p:cNvPr>
          <p:cNvSpPr>
            <a:spLocks noGrp="1"/>
          </p:cNvSpPr>
          <p:nvPr>
            <p:ph type="ctrTitle"/>
          </p:nvPr>
        </p:nvSpPr>
        <p:spPr>
          <a:xfrm>
            <a:off x="1295400" y="304800"/>
            <a:ext cx="9601200" cy="1143000"/>
          </a:xfrm>
        </p:spPr>
        <p:txBody>
          <a:bodyPr>
            <a:noAutofit/>
          </a:bodyPr>
          <a:lstStyle/>
          <a:p>
            <a:pPr>
              <a:lnSpc>
                <a:spcPct val="150000"/>
              </a:lnSpc>
            </a:pPr>
            <a:r>
              <a:rPr lang="en-US" sz="5400" b="1" dirty="0">
                <a:solidFill>
                  <a:schemeClr val="accent6">
                    <a:lumMod val="60000"/>
                    <a:lumOff val="40000"/>
                  </a:schemeClr>
                </a:solidFill>
                <a:latin typeface="+mn-lt"/>
              </a:rPr>
              <a:t>Follow   – Like – Share</a:t>
            </a:r>
            <a:endParaRPr lang="en-US" sz="6600" b="1" dirty="0">
              <a:solidFill>
                <a:schemeClr val="accent6">
                  <a:lumMod val="60000"/>
                  <a:lumOff val="40000"/>
                </a:schemeClr>
              </a:solidFill>
              <a:latin typeface="+mn-lt"/>
            </a:endParaRPr>
          </a:p>
        </p:txBody>
      </p:sp>
      <p:pic>
        <p:nvPicPr>
          <p:cNvPr id="4" name="Picture 3" descr="A blue square with a white letter f&#10;&#10;Description automatically generated">
            <a:extLst>
              <a:ext uri="{FF2B5EF4-FFF2-40B4-BE49-F238E27FC236}">
                <a16:creationId xmlns:a16="http://schemas.microsoft.com/office/drawing/2014/main" id="{774C1DDD-47E2-9AED-A751-1EB247257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2019300"/>
            <a:ext cx="2019300" cy="20193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7BB32706-4801-F590-0A75-AB9EB8C91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391431"/>
            <a:ext cx="3200400" cy="3200400"/>
          </a:xfrm>
          <a:prstGeom prst="rect">
            <a:avLst/>
          </a:prstGeom>
        </p:spPr>
      </p:pic>
      <p:pic>
        <p:nvPicPr>
          <p:cNvPr id="8" name="Picture 7" descr="A logo of a camera&#10;&#10;Description automatically generated">
            <a:extLst>
              <a:ext uri="{FF2B5EF4-FFF2-40B4-BE49-F238E27FC236}">
                <a16:creationId xmlns:a16="http://schemas.microsoft.com/office/drawing/2014/main" id="{92B29EDC-21DA-79FA-B776-A5A758455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2" y="1709135"/>
            <a:ext cx="2576443" cy="2564992"/>
          </a:xfrm>
          <a:prstGeom prst="rect">
            <a:avLst/>
          </a:prstGeom>
        </p:spPr>
      </p:pic>
      <p:sp>
        <p:nvSpPr>
          <p:cNvPr id="5" name="TextBox 4">
            <a:extLst>
              <a:ext uri="{FF2B5EF4-FFF2-40B4-BE49-F238E27FC236}">
                <a16:creationId xmlns:a16="http://schemas.microsoft.com/office/drawing/2014/main" id="{9BD46C3C-F744-D1D8-1D3B-815DA1D3CBD7}"/>
              </a:ext>
            </a:extLst>
          </p:cNvPr>
          <p:cNvSpPr txBox="1"/>
          <p:nvPr/>
        </p:nvSpPr>
        <p:spPr>
          <a:xfrm>
            <a:off x="4419601" y="4109066"/>
            <a:ext cx="3581401" cy="523220"/>
          </a:xfrm>
          <a:prstGeom prst="rect">
            <a:avLst/>
          </a:prstGeom>
          <a:noFill/>
        </p:spPr>
        <p:txBody>
          <a:bodyPr wrap="square">
            <a:spAutoFit/>
          </a:bodyPr>
          <a:lstStyle/>
          <a:p>
            <a:r>
              <a:rPr lang="en-US" sz="2800" dirty="0">
                <a:hlinkClick r:id="rId6"/>
              </a:rPr>
              <a:t>https://www.thcf.org/</a:t>
            </a:r>
            <a:r>
              <a:rPr lang="en-US" sz="2800" dirty="0"/>
              <a:t>  </a:t>
            </a:r>
          </a:p>
        </p:txBody>
      </p:sp>
    </p:spTree>
    <p:extLst>
      <p:ext uri="{BB962C8B-B14F-4D97-AF65-F5344CB8AC3E}">
        <p14:creationId xmlns:p14="http://schemas.microsoft.com/office/powerpoint/2010/main" val="28592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1" y="159166"/>
            <a:ext cx="12192000" cy="1325563"/>
          </a:xfrm>
        </p:spPr>
        <p:txBody>
          <a:bodyPr/>
          <a:lstStyle/>
          <a:p>
            <a:pPr algn="ctr"/>
            <a:r>
              <a:rPr lang="en-US" b="1"/>
              <a:t>Contact Me</a:t>
            </a:r>
          </a:p>
        </p:txBody>
      </p:sp>
      <p:sp>
        <p:nvSpPr>
          <p:cNvPr id="9" name="Content Placeholder 2">
            <a:extLst>
              <a:ext uri="{FF2B5EF4-FFF2-40B4-BE49-F238E27FC236}">
                <a16:creationId xmlns:a16="http://schemas.microsoft.com/office/drawing/2014/main" id="{5CCAD184-C0D9-4AFA-BBD6-B2C7508C45D9}"/>
              </a:ext>
            </a:extLst>
          </p:cNvPr>
          <p:cNvSpPr>
            <a:spLocks noGrp="1"/>
          </p:cNvSpPr>
          <p:nvPr>
            <p:ph idx="1"/>
          </p:nvPr>
        </p:nvSpPr>
        <p:spPr>
          <a:xfrm>
            <a:off x="3124200" y="1389216"/>
            <a:ext cx="8077200" cy="3563783"/>
          </a:xfrm>
        </p:spPr>
        <p:txBody>
          <a:bodyPr>
            <a:normAutofit/>
          </a:bodyPr>
          <a:lstStyle/>
          <a:p>
            <a:pPr marL="0" indent="0">
              <a:buNone/>
            </a:pPr>
            <a:r>
              <a:rPr lang="en-US" sz="3600" b="1"/>
              <a:t>Diana Castillo</a:t>
            </a:r>
            <a:br>
              <a:rPr lang="en-US" sz="3600"/>
            </a:br>
            <a:r>
              <a:rPr lang="en-US" sz="3600"/>
              <a:t>Vice President of Community Impact</a:t>
            </a:r>
          </a:p>
          <a:p>
            <a:pPr marL="0" indent="0">
              <a:buNone/>
            </a:pPr>
            <a:r>
              <a:rPr lang="en-US" sz="3600"/>
              <a:t>castillo@thcf.org</a:t>
            </a:r>
            <a:br>
              <a:rPr lang="en-US" sz="3600"/>
            </a:br>
            <a:r>
              <a:rPr lang="en-US" sz="3600"/>
              <a:t>816.912.4184</a:t>
            </a:r>
          </a:p>
          <a:p>
            <a:pPr marL="0" indent="0">
              <a:buNone/>
            </a:pPr>
            <a:endParaRPr lang="en-US" sz="3600"/>
          </a:p>
          <a:p>
            <a:pPr marL="0" indent="0">
              <a:buNone/>
            </a:pPr>
            <a:r>
              <a:rPr lang="en-US" sz="3600"/>
              <a:t>www.thcf.org</a:t>
            </a:r>
          </a:p>
        </p:txBody>
      </p:sp>
      <p:cxnSp>
        <p:nvCxnSpPr>
          <p:cNvPr id="10" name="Straight Connector 9">
            <a:extLst>
              <a:ext uri="{FF2B5EF4-FFF2-40B4-BE49-F238E27FC236}">
                <a16:creationId xmlns:a16="http://schemas.microsoft.com/office/drawing/2014/main" id="{FBBA4C17-6D80-4EA8-9195-894AC809A2D4}"/>
              </a:ext>
            </a:extLst>
          </p:cNvPr>
          <p:cNvCxnSpPr>
            <a:cxnSpLocks/>
          </p:cNvCxnSpPr>
          <p:nvPr/>
        </p:nvCxnSpPr>
        <p:spPr>
          <a:xfrm>
            <a:off x="1019667" y="1219200"/>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0403C69-F813-F21C-6F3E-2D812B7D4BB6}"/>
              </a:ext>
            </a:extLst>
          </p:cNvPr>
          <p:cNvPicPr>
            <a:picLocks noChangeAspect="1"/>
          </p:cNvPicPr>
          <p:nvPr/>
        </p:nvPicPr>
        <p:blipFill>
          <a:blip r:embed="rId3"/>
          <a:stretch>
            <a:fillRect/>
          </a:stretch>
        </p:blipFill>
        <p:spPr>
          <a:xfrm>
            <a:off x="990600" y="1600200"/>
            <a:ext cx="2024087" cy="2421942"/>
          </a:xfrm>
          <a:prstGeom prst="rect">
            <a:avLst/>
          </a:prstGeom>
        </p:spPr>
      </p:pic>
    </p:spTree>
    <p:extLst>
      <p:ext uri="{BB962C8B-B14F-4D97-AF65-F5344CB8AC3E}">
        <p14:creationId xmlns:p14="http://schemas.microsoft.com/office/powerpoint/2010/main" val="16033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7CB142"/>
              </a:buClr>
            </a:pPr>
            <a:r>
              <a:rPr lang="en-US" sz="6600">
                <a:solidFill>
                  <a:schemeClr val="bg1"/>
                </a:solidFill>
                <a:latin typeface="+mj-lt"/>
              </a:rPr>
              <a:t>Who is THCF?</a:t>
            </a:r>
          </a:p>
        </p:txBody>
      </p:sp>
      <p:sp>
        <p:nvSpPr>
          <p:cNvPr id="5" name="TextBox 4">
            <a:extLst>
              <a:ext uri="{FF2B5EF4-FFF2-40B4-BE49-F238E27FC236}">
                <a16:creationId xmlns:a16="http://schemas.microsoft.com/office/drawing/2014/main" id="{B69EDE14-6BD9-407F-9E7A-864EBE78E9B5}"/>
              </a:ext>
            </a:extLst>
          </p:cNvPr>
          <p:cNvSpPr txBox="1"/>
          <p:nvPr/>
        </p:nvSpPr>
        <p:spPr>
          <a:xfrm>
            <a:off x="609600" y="1505396"/>
            <a:ext cx="11125200" cy="4370427"/>
          </a:xfrm>
          <a:prstGeom prst="rect">
            <a:avLst/>
          </a:prstGeom>
          <a:noFill/>
        </p:spPr>
        <p:txBody>
          <a:bodyPr wrap="square" rtlCol="0">
            <a:spAutoFit/>
          </a:bodyPr>
          <a:lstStyle/>
          <a:p>
            <a:pPr marL="457200" indent="-457200" algn="ctr">
              <a:buClr>
                <a:srgbClr val="7CB142"/>
              </a:buClr>
            </a:pPr>
            <a:r>
              <a:rPr lang="en-US" sz="2400" i="1"/>
              <a:t>A Community Foundation that improves area communities by </a:t>
            </a:r>
          </a:p>
          <a:p>
            <a:pPr marL="457200" indent="-457200" algn="ctr">
              <a:buClr>
                <a:srgbClr val="7CB142"/>
              </a:buClr>
            </a:pPr>
            <a:r>
              <a:rPr lang="en-US" sz="2400" i="1"/>
              <a:t>promoting and serving private giving for public good</a:t>
            </a:r>
          </a:p>
          <a:p>
            <a:pPr marL="457200" indent="-457200">
              <a:buClr>
                <a:srgbClr val="7CB142"/>
              </a:buClr>
            </a:pPr>
            <a:endParaRPr lang="en-US" sz="2400" i="1"/>
          </a:p>
          <a:p>
            <a:pPr marL="457200" indent="-457200" algn="ctr">
              <a:buClr>
                <a:srgbClr val="7CB142"/>
              </a:buClr>
              <a:buFont typeface="Arial" panose="020B0604020202020204" pitchFamily="34" charset="0"/>
              <a:buChar char="•"/>
            </a:pPr>
            <a:r>
              <a:rPr lang="en-US" sz="2900"/>
              <a:t>Founded in 1982 – In 2024, $100+MM Assets</a:t>
            </a:r>
          </a:p>
          <a:p>
            <a:pPr marL="457200" indent="-457200" algn="ctr">
              <a:buClr>
                <a:srgbClr val="7CB142"/>
              </a:buClr>
              <a:buFont typeface="Arial" panose="020B0604020202020204" pitchFamily="34" charset="0"/>
              <a:buChar char="•"/>
            </a:pPr>
            <a:r>
              <a:rPr lang="en-US" sz="2900"/>
              <a:t>Eastern Jackson, Cass, Lafayette Counties &amp; Suburban KC </a:t>
            </a:r>
          </a:p>
          <a:p>
            <a:pPr marL="457200" indent="-457200" algn="ctr">
              <a:buClr>
                <a:srgbClr val="7CB142"/>
              </a:buClr>
              <a:buFont typeface="Arial" panose="020B0604020202020204" pitchFamily="34" charset="0"/>
              <a:buChar char="•"/>
            </a:pPr>
            <a:r>
              <a:rPr lang="en-US" sz="2900"/>
              <a:t>Nearly 900 Fundholders</a:t>
            </a:r>
          </a:p>
          <a:p>
            <a:pPr marL="457200" indent="-457200" algn="ctr">
              <a:buClr>
                <a:srgbClr val="7CB142"/>
              </a:buClr>
              <a:buFont typeface="Arial" panose="020B0604020202020204" pitchFamily="34" charset="0"/>
              <a:buChar char="•"/>
            </a:pPr>
            <a:r>
              <a:rPr lang="en-US" sz="2900"/>
              <a:t>FY24 $8.9MM awarded in scholarships, competitive grants </a:t>
            </a:r>
          </a:p>
          <a:p>
            <a:pPr algn="ctr">
              <a:buClr>
                <a:srgbClr val="7CB142"/>
              </a:buClr>
            </a:pPr>
            <a:r>
              <a:rPr lang="en-US" sz="2900"/>
              <a:t>&amp; fundholder directed donations </a:t>
            </a:r>
          </a:p>
          <a:p>
            <a:pPr marL="457200" indent="-457200" algn="ctr">
              <a:buClr>
                <a:srgbClr val="7CB142"/>
              </a:buClr>
              <a:buFont typeface="Arial" panose="020B0604020202020204" pitchFamily="34" charset="0"/>
              <a:buChar char="•"/>
            </a:pPr>
            <a:r>
              <a:rPr lang="en-US" sz="2900"/>
              <a:t>Initiatives – Mission Expanding Programs</a:t>
            </a:r>
            <a:endParaRPr lang="en-US" sz="3200"/>
          </a:p>
          <a:p>
            <a:pPr marL="457200" indent="-457200">
              <a:buClr>
                <a:srgbClr val="7CB142"/>
              </a:buClr>
            </a:pPr>
            <a:endParaRPr lang="en-US" sz="3200"/>
          </a:p>
        </p:txBody>
      </p:sp>
    </p:spTree>
    <p:extLst>
      <p:ext uri="{BB962C8B-B14F-4D97-AF65-F5344CB8AC3E}">
        <p14:creationId xmlns:p14="http://schemas.microsoft.com/office/powerpoint/2010/main" val="316188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7CB142"/>
              </a:buClr>
            </a:pPr>
            <a:r>
              <a:rPr lang="en-US" sz="6600">
                <a:solidFill>
                  <a:schemeClr val="bg1"/>
                </a:solidFill>
                <a:latin typeface="+mj-lt"/>
              </a:rPr>
              <a:t>2025 Grant Highlights</a:t>
            </a:r>
          </a:p>
        </p:txBody>
      </p:sp>
      <p:sp>
        <p:nvSpPr>
          <p:cNvPr id="5" name="TextBox 4">
            <a:extLst>
              <a:ext uri="{FF2B5EF4-FFF2-40B4-BE49-F238E27FC236}">
                <a16:creationId xmlns:a16="http://schemas.microsoft.com/office/drawing/2014/main" id="{B69EDE14-6BD9-407F-9E7A-864EBE78E9B5}"/>
              </a:ext>
            </a:extLst>
          </p:cNvPr>
          <p:cNvSpPr txBox="1"/>
          <p:nvPr/>
        </p:nvSpPr>
        <p:spPr>
          <a:xfrm>
            <a:off x="609600" y="1322299"/>
            <a:ext cx="11201400" cy="5232202"/>
          </a:xfrm>
          <a:prstGeom prst="rect">
            <a:avLst/>
          </a:prstGeom>
          <a:noFill/>
        </p:spPr>
        <p:txBody>
          <a:bodyPr wrap="square" rtlCol="0">
            <a:spAutoFit/>
          </a:bodyPr>
          <a:lstStyle/>
          <a:p>
            <a:pPr marL="514350" indent="-514350">
              <a:buClr>
                <a:srgbClr val="7CB142"/>
              </a:buClr>
              <a:buAutoNum type="arabicPeriod"/>
            </a:pPr>
            <a:r>
              <a:rPr lang="en-US" sz="3000"/>
              <a:t>Only apply to </a:t>
            </a:r>
            <a:r>
              <a:rPr lang="en-US" sz="3000" b="1" u="sng"/>
              <a:t>ONE</a:t>
            </a:r>
            <a:r>
              <a:rPr lang="en-US" sz="3000"/>
              <a:t> grant program </a:t>
            </a:r>
            <a:r>
              <a:rPr lang="en-US" sz="3000" err="1"/>
              <a:t>Jelley</a:t>
            </a:r>
            <a:r>
              <a:rPr lang="en-US" sz="3000"/>
              <a:t> </a:t>
            </a:r>
            <a:r>
              <a:rPr lang="en-US" sz="3000" b="1" u="sng"/>
              <a:t>OR</a:t>
            </a:r>
            <a:r>
              <a:rPr lang="en-US" sz="3000"/>
              <a:t> Community Grants</a:t>
            </a:r>
          </a:p>
          <a:p>
            <a:pPr marL="514350" indent="-514350">
              <a:buClr>
                <a:srgbClr val="7CB142"/>
              </a:buClr>
              <a:buAutoNum type="arabicPeriod"/>
            </a:pPr>
            <a:r>
              <a:rPr lang="en-US" sz="3000"/>
              <a:t>Agency can only receive funding </a:t>
            </a:r>
            <a:r>
              <a:rPr lang="en-US" sz="3000" u="sng"/>
              <a:t>3 years in a row </a:t>
            </a:r>
          </a:p>
          <a:p>
            <a:pPr marL="514350" indent="-514350">
              <a:buClr>
                <a:srgbClr val="7CB142"/>
              </a:buClr>
              <a:buAutoNum type="arabicPeriod"/>
            </a:pPr>
            <a:r>
              <a:rPr lang="en-US" sz="3000"/>
              <a:t>10% of available funds will go to new grantees (both J &amp; CG) = $43K</a:t>
            </a:r>
          </a:p>
          <a:p>
            <a:pPr marL="514350" indent="-514350">
              <a:buClr>
                <a:srgbClr val="7CB142"/>
              </a:buClr>
              <a:buAutoNum type="arabicPeriod"/>
            </a:pPr>
            <a:r>
              <a:rPr lang="en-US" sz="3000"/>
              <a:t>Agencies w/Foundations need to show why monies are needed</a:t>
            </a:r>
          </a:p>
          <a:p>
            <a:pPr marL="514350" indent="-514350">
              <a:buClr>
                <a:srgbClr val="7CB142"/>
              </a:buClr>
              <a:buAutoNum type="arabicPeriod"/>
            </a:pPr>
            <a:r>
              <a:rPr lang="en-US" sz="3000"/>
              <a:t>Fiscal Sponsor – agency implementing program must write grant</a:t>
            </a:r>
          </a:p>
          <a:p>
            <a:pPr marL="514350" indent="-514350">
              <a:buClr>
                <a:srgbClr val="7CB142"/>
              </a:buClr>
              <a:buAutoNum type="arabicPeriod"/>
            </a:pPr>
            <a:r>
              <a:rPr lang="en-US" sz="3000"/>
              <a:t>Committee seeking details; please describe/don’t assume </a:t>
            </a:r>
            <a:r>
              <a:rPr lang="en-US" sz="1400"/>
              <a:t> </a:t>
            </a:r>
          </a:p>
          <a:p>
            <a:pPr marL="514350" indent="-514350">
              <a:buClr>
                <a:srgbClr val="7CB142"/>
              </a:buClr>
              <a:buAutoNum type="arabicPeriod"/>
            </a:pPr>
            <a:r>
              <a:rPr lang="en-US" sz="3000"/>
              <a:t>Incorrect attachments – if time allows, able to correct. If wrong, proposal will not move forward.</a:t>
            </a:r>
          </a:p>
          <a:p>
            <a:pPr marL="514350" indent="-514350">
              <a:buClr>
                <a:srgbClr val="7CB142"/>
              </a:buClr>
              <a:buAutoNum type="arabicPeriod"/>
            </a:pPr>
            <a:r>
              <a:rPr lang="en-US" sz="3000"/>
              <a:t>Resources &amp; Pages – </a:t>
            </a:r>
            <a:r>
              <a:rPr lang="en-US" sz="2000"/>
              <a:t>grant writing, fund development, application examples, marketing</a:t>
            </a:r>
            <a:endParaRPr lang="en-US" sz="2400"/>
          </a:p>
          <a:p>
            <a:pPr marL="457200" indent="-457200">
              <a:buClr>
                <a:srgbClr val="7CB142"/>
              </a:buClr>
            </a:pPr>
            <a:endParaRPr lang="en-US" sz="3200"/>
          </a:p>
          <a:p>
            <a:pPr marL="457200" indent="-457200">
              <a:buClr>
                <a:srgbClr val="7CB142"/>
              </a:buClr>
            </a:pPr>
            <a:endParaRPr lang="en-US" sz="3200"/>
          </a:p>
        </p:txBody>
      </p:sp>
    </p:spTree>
    <p:extLst>
      <p:ext uri="{BB962C8B-B14F-4D97-AF65-F5344CB8AC3E}">
        <p14:creationId xmlns:p14="http://schemas.microsoft.com/office/powerpoint/2010/main" val="9279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hlinkClick r:id="rId4">
                  <a:extLst>
                    <a:ext uri="{A12FA001-AC4F-418D-AE19-62706E023703}">
                      <ahyp:hlinkClr xmlns:ahyp="http://schemas.microsoft.com/office/drawing/2018/hyperlinkcolor" val="tx"/>
                    </a:ext>
                  </a:extLst>
                </a:hlinkClick>
              </a:rPr>
              <a:t>www.THCF.org</a:t>
            </a:r>
            <a:r>
              <a:rPr lang="en-US" b="1">
                <a:solidFill>
                  <a:schemeClr val="bg1"/>
                </a:solidFill>
              </a:rPr>
              <a:t>  – Website Grant Seekers</a:t>
            </a:r>
          </a:p>
        </p:txBody>
      </p:sp>
      <p:pic>
        <p:nvPicPr>
          <p:cNvPr id="7" name="Picture 6">
            <a:extLst>
              <a:ext uri="{FF2B5EF4-FFF2-40B4-BE49-F238E27FC236}">
                <a16:creationId xmlns:a16="http://schemas.microsoft.com/office/drawing/2014/main" id="{7CF763D8-4846-BF50-50A6-CD7263589529}"/>
              </a:ext>
            </a:extLst>
          </p:cNvPr>
          <p:cNvPicPr>
            <a:picLocks noChangeAspect="1"/>
          </p:cNvPicPr>
          <p:nvPr/>
        </p:nvPicPr>
        <p:blipFill>
          <a:blip r:embed="rId5"/>
          <a:stretch>
            <a:fillRect/>
          </a:stretch>
        </p:blipFill>
        <p:spPr>
          <a:xfrm>
            <a:off x="1291590" y="1409563"/>
            <a:ext cx="9382315" cy="3374934"/>
          </a:xfrm>
          <a:prstGeom prst="rect">
            <a:avLst/>
          </a:prstGeom>
        </p:spPr>
      </p:pic>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55983814-8325-6EE7-D0ED-BFEA4703E539}"/>
                  </a:ext>
                </a:extLst>
              </p14:cNvPr>
              <p14:cNvContentPartPr/>
              <p14:nvPr/>
            </p14:nvContentPartPr>
            <p14:xfrm>
              <a:off x="5334000" y="1499211"/>
              <a:ext cx="762000" cy="318976"/>
            </p14:xfrm>
          </p:contentPart>
        </mc:Choice>
        <mc:Fallback xmlns="">
          <p:pic>
            <p:nvPicPr>
              <p:cNvPr id="18" name="Ink 17">
                <a:extLst>
                  <a:ext uri="{FF2B5EF4-FFF2-40B4-BE49-F238E27FC236}">
                    <a16:creationId xmlns:a16="http://schemas.microsoft.com/office/drawing/2014/main" id="{55983814-8325-6EE7-D0ED-BFEA4703E539}"/>
                  </a:ext>
                </a:extLst>
              </p:cNvPr>
              <p:cNvPicPr/>
              <p:nvPr/>
            </p:nvPicPr>
            <p:blipFill>
              <a:blip r:embed="rId7"/>
              <a:stretch>
                <a:fillRect/>
              </a:stretch>
            </p:blipFill>
            <p:spPr>
              <a:xfrm>
                <a:off x="5327878" y="1493091"/>
                <a:ext cx="774244" cy="331217"/>
              </a:xfrm>
              <a:prstGeom prst="rect">
                <a:avLst/>
              </a:prstGeom>
            </p:spPr>
          </p:pic>
        </mc:Fallback>
      </mc:AlternateContent>
      <p:pic>
        <p:nvPicPr>
          <p:cNvPr id="3" name="Picture 2">
            <a:extLst>
              <a:ext uri="{FF2B5EF4-FFF2-40B4-BE49-F238E27FC236}">
                <a16:creationId xmlns:a16="http://schemas.microsoft.com/office/drawing/2014/main" id="{497EEEAF-80B3-708E-281F-D8EDC9CC47F5}"/>
              </a:ext>
            </a:extLst>
          </p:cNvPr>
          <p:cNvPicPr>
            <a:picLocks noChangeAspect="1"/>
          </p:cNvPicPr>
          <p:nvPr/>
        </p:nvPicPr>
        <p:blipFill>
          <a:blip r:embed="rId8"/>
          <a:stretch>
            <a:fillRect/>
          </a:stretch>
        </p:blipFill>
        <p:spPr>
          <a:xfrm>
            <a:off x="1066800" y="2514600"/>
            <a:ext cx="4476750" cy="3581400"/>
          </a:xfrm>
          <a:prstGeom prst="rect">
            <a:avLst/>
          </a:prstGeom>
        </p:spPr>
      </p:pic>
    </p:spTree>
    <p:extLst>
      <p:ext uri="{BB962C8B-B14F-4D97-AF65-F5344CB8AC3E}">
        <p14:creationId xmlns:p14="http://schemas.microsoft.com/office/powerpoint/2010/main" val="28019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E70A76-36BC-8C2C-2002-7A17478E93F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F9A6EAD-C123-7894-7F40-CD036240EE07}"/>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Info &amp; Knowledge are POWER</a:t>
            </a:r>
          </a:p>
        </p:txBody>
      </p:sp>
      <p:sp>
        <p:nvSpPr>
          <p:cNvPr id="7" name="TextBox 6">
            <a:extLst>
              <a:ext uri="{FF2B5EF4-FFF2-40B4-BE49-F238E27FC236}">
                <a16:creationId xmlns:a16="http://schemas.microsoft.com/office/drawing/2014/main" id="{FF4BF86D-531D-ADEF-14FD-9677FDABCC0F}"/>
              </a:ext>
            </a:extLst>
          </p:cNvPr>
          <p:cNvSpPr txBox="1"/>
          <p:nvPr/>
        </p:nvSpPr>
        <p:spPr>
          <a:xfrm>
            <a:off x="1752600" y="2271921"/>
            <a:ext cx="8686800" cy="769441"/>
          </a:xfrm>
          <a:prstGeom prst="rect">
            <a:avLst/>
          </a:prstGeom>
          <a:noFill/>
        </p:spPr>
        <p:txBody>
          <a:bodyPr wrap="square">
            <a:spAutoFit/>
          </a:bodyPr>
          <a:lstStyle/>
          <a:p>
            <a:r>
              <a:rPr lang="en-US" sz="4400" b="1"/>
              <a:t>https://www.</a:t>
            </a:r>
            <a:r>
              <a:rPr lang="en-US" sz="4400" b="1">
                <a:hlinkClick r:id="rId4"/>
              </a:rPr>
              <a:t>thcf</a:t>
            </a:r>
            <a:r>
              <a:rPr lang="en-US" sz="4400" b="1"/>
              <a:t>.org/grant-seekers</a:t>
            </a:r>
          </a:p>
        </p:txBody>
      </p:sp>
      <p:pic>
        <p:nvPicPr>
          <p:cNvPr id="1026" name="Picture 2" descr="Knowledge is Power - CODE">
            <a:extLst>
              <a:ext uri="{FF2B5EF4-FFF2-40B4-BE49-F238E27FC236}">
                <a16:creationId xmlns:a16="http://schemas.microsoft.com/office/drawing/2014/main" id="{4F907AE6-52D4-8675-7D1C-C8FEC7F3F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429000"/>
            <a:ext cx="3692194" cy="194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BC984-9A9D-B28C-54BA-A0FA05234DE7}"/>
              </a:ext>
            </a:extLst>
          </p:cNvPr>
          <p:cNvPicPr>
            <a:picLocks noChangeAspect="1"/>
          </p:cNvPicPr>
          <p:nvPr/>
        </p:nvPicPr>
        <p:blipFill>
          <a:blip r:embed="rId4"/>
          <a:stretch>
            <a:fillRect/>
          </a:stretch>
        </p:blipFill>
        <p:spPr>
          <a:xfrm>
            <a:off x="9372600" y="2667000"/>
            <a:ext cx="2143125" cy="2143125"/>
          </a:xfrm>
          <a:prstGeom prst="rect">
            <a:avLst/>
          </a:prstGeom>
        </p:spPr>
      </p:pic>
      <p:pic>
        <p:nvPicPr>
          <p:cNvPr id="3" name="Picture 2">
            <a:extLst>
              <a:ext uri="{FF2B5EF4-FFF2-40B4-BE49-F238E27FC236}">
                <a16:creationId xmlns:a16="http://schemas.microsoft.com/office/drawing/2014/main" id="{3365D3F6-85F1-01DB-97F7-281C69702CF7}"/>
              </a:ext>
            </a:extLst>
          </p:cNvPr>
          <p:cNvPicPr>
            <a:picLocks noChangeAspect="1"/>
          </p:cNvPicPr>
          <p:nvPr/>
        </p:nvPicPr>
        <p:blipFill>
          <a:blip r:embed="rId4"/>
          <a:stretch>
            <a:fillRect/>
          </a:stretch>
        </p:blipFill>
        <p:spPr>
          <a:xfrm>
            <a:off x="914400" y="2514600"/>
            <a:ext cx="2143125" cy="2143125"/>
          </a:xfrm>
          <a:prstGeom prst="rect">
            <a:avLst/>
          </a:prstGeom>
        </p:spPr>
      </p:pic>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2 Competitive Grantmaking Programs</a:t>
            </a:r>
          </a:p>
        </p:txBody>
      </p:sp>
      <p:sp>
        <p:nvSpPr>
          <p:cNvPr id="5" name="TextBox 4">
            <a:extLst>
              <a:ext uri="{FF2B5EF4-FFF2-40B4-BE49-F238E27FC236}">
                <a16:creationId xmlns:a16="http://schemas.microsoft.com/office/drawing/2014/main" id="{B69EDE14-6BD9-407F-9E7A-864EBE78E9B5}"/>
              </a:ext>
            </a:extLst>
          </p:cNvPr>
          <p:cNvSpPr txBox="1"/>
          <p:nvPr/>
        </p:nvSpPr>
        <p:spPr>
          <a:xfrm>
            <a:off x="1828800" y="2050293"/>
            <a:ext cx="8534400" cy="3339376"/>
          </a:xfrm>
          <a:prstGeom prst="rect">
            <a:avLst/>
          </a:prstGeom>
          <a:noFill/>
        </p:spPr>
        <p:txBody>
          <a:bodyPr wrap="square" rtlCol="0">
            <a:spAutoFit/>
          </a:bodyPr>
          <a:lstStyle/>
          <a:p>
            <a:pPr marL="457200" indent="-457200" algn="ctr">
              <a:buClr>
                <a:srgbClr val="7CB142"/>
              </a:buClr>
            </a:pPr>
            <a:r>
              <a:rPr lang="en-US" sz="3200" b="1"/>
              <a:t>Jelley Family Foundation for Children’s Education</a:t>
            </a:r>
          </a:p>
          <a:p>
            <a:pPr marL="457200" indent="-457200" algn="ctr">
              <a:buClr>
                <a:srgbClr val="7CB142"/>
              </a:buClr>
            </a:pPr>
            <a:endParaRPr lang="en-US" sz="1100" b="1"/>
          </a:p>
          <a:p>
            <a:pPr marL="457200" indent="-457200" algn="ctr">
              <a:buClr>
                <a:srgbClr val="7CB142"/>
              </a:buClr>
            </a:pPr>
            <a:r>
              <a:rPr lang="en-US" sz="3200" b="1"/>
              <a:t>* * * </a:t>
            </a:r>
          </a:p>
          <a:p>
            <a:pPr marL="457200" indent="-457200" algn="ctr">
              <a:buClr>
                <a:srgbClr val="7CB142"/>
              </a:buClr>
            </a:pPr>
            <a:r>
              <a:rPr lang="en-US" sz="3200" b="1"/>
              <a:t>Community Grants</a:t>
            </a:r>
          </a:p>
          <a:p>
            <a:pPr marL="457200" indent="-457200" algn="ctr">
              <a:buClr>
                <a:srgbClr val="7CB142"/>
              </a:buClr>
            </a:pPr>
            <a:endParaRPr lang="en-US" sz="3200" b="1"/>
          </a:p>
          <a:p>
            <a:pPr marL="457200" indent="-457200" algn="ctr">
              <a:buClr>
                <a:srgbClr val="7CB142"/>
              </a:buClr>
            </a:pPr>
            <a:r>
              <a:rPr lang="en-US" sz="2400" b="1" i="1"/>
              <a:t>Together, $438,433 in grant monies available in 2025</a:t>
            </a:r>
          </a:p>
          <a:p>
            <a:pPr marL="457200" indent="-457200" algn="ctr">
              <a:buClr>
                <a:srgbClr val="7CB142"/>
              </a:buClr>
            </a:pPr>
            <a:endParaRPr lang="en-US" sz="2400" b="1" i="1"/>
          </a:p>
          <a:p>
            <a:pPr marL="457200" indent="-457200" algn="ctr">
              <a:buClr>
                <a:srgbClr val="7CB142"/>
              </a:buClr>
            </a:pPr>
            <a:r>
              <a:rPr lang="en-US" sz="2400" b="1" i="1"/>
              <a:t>10% = $43,843 for new grantees</a:t>
            </a:r>
          </a:p>
        </p:txBody>
      </p:sp>
    </p:spTree>
    <p:extLst>
      <p:ext uri="{BB962C8B-B14F-4D97-AF65-F5344CB8AC3E}">
        <p14:creationId xmlns:p14="http://schemas.microsoft.com/office/powerpoint/2010/main" val="1541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Who is Eligible to Apply?</a:t>
            </a:r>
          </a:p>
        </p:txBody>
      </p:sp>
      <p:sp>
        <p:nvSpPr>
          <p:cNvPr id="5" name="TextBox 4">
            <a:extLst>
              <a:ext uri="{FF2B5EF4-FFF2-40B4-BE49-F238E27FC236}">
                <a16:creationId xmlns:a16="http://schemas.microsoft.com/office/drawing/2014/main" id="{B69EDE14-6BD9-407F-9E7A-864EBE78E9B5}"/>
              </a:ext>
            </a:extLst>
          </p:cNvPr>
          <p:cNvSpPr txBox="1"/>
          <p:nvPr/>
        </p:nvSpPr>
        <p:spPr>
          <a:xfrm>
            <a:off x="838200" y="1284721"/>
            <a:ext cx="10744200" cy="4616648"/>
          </a:xfrm>
          <a:prstGeom prst="rect">
            <a:avLst/>
          </a:prstGeom>
          <a:noFill/>
        </p:spPr>
        <p:txBody>
          <a:bodyPr wrap="square" rtlCol="0">
            <a:spAutoFit/>
          </a:bodyPr>
          <a:lstStyle/>
          <a:p>
            <a:pPr algn="ctr"/>
            <a:r>
              <a:rPr lang="en-US" sz="2800" b="1" i="1"/>
              <a:t>Agencies in good standing by the IRS </a:t>
            </a:r>
          </a:p>
          <a:p>
            <a:pPr algn="ctr"/>
            <a:r>
              <a:rPr lang="en-US" sz="2800"/>
              <a:t>501(c)(3) Nonprofits, Units of Local Governments, or </a:t>
            </a:r>
          </a:p>
          <a:p>
            <a:pPr algn="ctr"/>
            <a:r>
              <a:rPr lang="en-US" sz="2800"/>
              <a:t>Public/Private Schools (K-12), School Districts &amp; Community Colleges</a:t>
            </a:r>
          </a:p>
          <a:p>
            <a:pPr algn="ctr"/>
            <a:endParaRPr lang="en-US" sz="2800"/>
          </a:p>
          <a:p>
            <a:pPr algn="ctr"/>
            <a:r>
              <a:rPr lang="en-US" sz="2800" b="1"/>
              <a:t>Agencies Located in </a:t>
            </a:r>
            <a:r>
              <a:rPr lang="en-US" sz="2800"/>
              <a:t>and/or </a:t>
            </a:r>
            <a:r>
              <a:rPr lang="en-US" sz="2800" b="1"/>
              <a:t>Serving </a:t>
            </a:r>
            <a:r>
              <a:rPr lang="en-US" sz="2400"/>
              <a:t>Eastern Jackson County (East of I-435), </a:t>
            </a:r>
          </a:p>
          <a:p>
            <a:pPr algn="ctr"/>
            <a:r>
              <a:rPr lang="en-US" sz="2400"/>
              <a:t>suburban Jackson County (outside KC), or Cass County</a:t>
            </a:r>
          </a:p>
          <a:p>
            <a:pPr algn="ctr"/>
            <a:r>
              <a:rPr lang="en-US" i="1"/>
              <a:t>Zip code map on website to determine service area – “grantseekers”</a:t>
            </a:r>
          </a:p>
          <a:p>
            <a:pPr algn="ctr"/>
            <a:endParaRPr lang="en-US" i="1"/>
          </a:p>
          <a:p>
            <a:pPr algn="ctr"/>
            <a:r>
              <a:rPr lang="en-US" sz="2400" b="1" i="1">
                <a:solidFill>
                  <a:schemeClr val="accent6">
                    <a:lumMod val="75000"/>
                  </a:schemeClr>
                </a:solidFill>
              </a:rPr>
              <a:t>Grants must benefit the residents and communities within the THCF service area</a:t>
            </a:r>
          </a:p>
          <a:p>
            <a:pPr algn="ctr"/>
            <a:endParaRPr lang="en-US" i="1"/>
          </a:p>
          <a:p>
            <a:pPr algn="ctr"/>
            <a:r>
              <a:rPr lang="en-US" sz="2800" i="1"/>
              <a:t>** Agencies that have not received funding 3 years in a row** </a:t>
            </a:r>
          </a:p>
          <a:p>
            <a:pPr algn="ctr"/>
            <a:r>
              <a:rPr lang="en-US" sz="2400" i="1"/>
              <a:t>(The count began in 2024)</a:t>
            </a:r>
            <a:endParaRPr lang="en-US" sz="4000" i="1"/>
          </a:p>
        </p:txBody>
      </p:sp>
    </p:spTree>
    <p:extLst>
      <p:ext uri="{BB962C8B-B14F-4D97-AF65-F5344CB8AC3E}">
        <p14:creationId xmlns:p14="http://schemas.microsoft.com/office/powerpoint/2010/main" val="198434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rPr>
              <a:t>Funding Supports:</a:t>
            </a:r>
          </a:p>
        </p:txBody>
      </p:sp>
      <p:pic>
        <p:nvPicPr>
          <p:cNvPr id="2" name="Picture 1">
            <a:extLst>
              <a:ext uri="{FF2B5EF4-FFF2-40B4-BE49-F238E27FC236}">
                <a16:creationId xmlns:a16="http://schemas.microsoft.com/office/drawing/2014/main" id="{48AFD134-6F20-D90C-6A97-C985D8F4E72E}"/>
              </a:ext>
            </a:extLst>
          </p:cNvPr>
          <p:cNvPicPr>
            <a:picLocks noChangeAspect="1"/>
          </p:cNvPicPr>
          <p:nvPr/>
        </p:nvPicPr>
        <p:blipFill rotWithShape="1">
          <a:blip r:embed="rId4"/>
          <a:srcRect l="11396" r="4005"/>
          <a:stretch/>
        </p:blipFill>
        <p:spPr>
          <a:xfrm>
            <a:off x="6705600" y="1419465"/>
            <a:ext cx="4933950" cy="3499300"/>
          </a:xfrm>
          <a:prstGeom prst="rect">
            <a:avLst/>
          </a:prstGeom>
        </p:spPr>
      </p:pic>
      <p:sp>
        <p:nvSpPr>
          <p:cNvPr id="6" name="TextBox 5">
            <a:extLst>
              <a:ext uri="{FF2B5EF4-FFF2-40B4-BE49-F238E27FC236}">
                <a16:creationId xmlns:a16="http://schemas.microsoft.com/office/drawing/2014/main" id="{1A607554-E6CB-B462-CB90-50E4A25CB7AA}"/>
              </a:ext>
            </a:extLst>
          </p:cNvPr>
          <p:cNvSpPr txBox="1"/>
          <p:nvPr/>
        </p:nvSpPr>
        <p:spPr>
          <a:xfrm>
            <a:off x="914400" y="2659795"/>
            <a:ext cx="5181600" cy="1323439"/>
          </a:xfrm>
          <a:prstGeom prst="rect">
            <a:avLst/>
          </a:prstGeom>
          <a:noFill/>
        </p:spPr>
        <p:txBody>
          <a:bodyPr wrap="square">
            <a:spAutoFit/>
          </a:bodyPr>
          <a:lstStyle/>
          <a:p>
            <a:pPr marL="457200" indent="-457200">
              <a:buFont typeface="Arial" panose="020B0604020202020204" pitchFamily="34" charset="0"/>
              <a:buChar char="•"/>
            </a:pPr>
            <a:r>
              <a:rPr lang="en-US" sz="4000"/>
              <a:t>Program/Project  </a:t>
            </a:r>
          </a:p>
          <a:p>
            <a:pPr marL="457200" indent="-457200">
              <a:buFont typeface="Arial" panose="020B0604020202020204" pitchFamily="34" charset="0"/>
              <a:buChar char="•"/>
            </a:pPr>
            <a:r>
              <a:rPr lang="en-US" sz="4000"/>
              <a:t>General Operating    </a:t>
            </a:r>
          </a:p>
        </p:txBody>
      </p:sp>
      <p:sp>
        <p:nvSpPr>
          <p:cNvPr id="8" name="TextBox 7">
            <a:extLst>
              <a:ext uri="{FF2B5EF4-FFF2-40B4-BE49-F238E27FC236}">
                <a16:creationId xmlns:a16="http://schemas.microsoft.com/office/drawing/2014/main" id="{29E20C97-4D95-7E6E-955C-08B5B2CA6C43}"/>
              </a:ext>
            </a:extLst>
          </p:cNvPr>
          <p:cNvSpPr txBox="1"/>
          <p:nvPr/>
        </p:nvSpPr>
        <p:spPr>
          <a:xfrm>
            <a:off x="838200" y="1676400"/>
            <a:ext cx="6104964" cy="646331"/>
          </a:xfrm>
          <a:prstGeom prst="rect">
            <a:avLst/>
          </a:prstGeom>
          <a:noFill/>
        </p:spPr>
        <p:txBody>
          <a:bodyPr wrap="square">
            <a:spAutoFit/>
          </a:bodyPr>
          <a:lstStyle/>
          <a:p>
            <a:r>
              <a:rPr lang="en-US" sz="3600"/>
              <a:t>Competitive Grants Support...</a:t>
            </a:r>
          </a:p>
        </p:txBody>
      </p:sp>
      <p:sp>
        <p:nvSpPr>
          <p:cNvPr id="10" name="TextBox 9">
            <a:extLst>
              <a:ext uri="{FF2B5EF4-FFF2-40B4-BE49-F238E27FC236}">
                <a16:creationId xmlns:a16="http://schemas.microsoft.com/office/drawing/2014/main" id="{CEDEE7C3-6C72-1B69-3F94-DF272BFC0803}"/>
              </a:ext>
            </a:extLst>
          </p:cNvPr>
          <p:cNvSpPr txBox="1"/>
          <p:nvPr/>
        </p:nvSpPr>
        <p:spPr>
          <a:xfrm>
            <a:off x="2324100" y="4764132"/>
            <a:ext cx="8153400" cy="646331"/>
          </a:xfrm>
          <a:prstGeom prst="rect">
            <a:avLst/>
          </a:prstGeom>
          <a:noFill/>
        </p:spPr>
        <p:txBody>
          <a:bodyPr wrap="square">
            <a:spAutoFit/>
          </a:bodyPr>
          <a:lstStyle/>
          <a:p>
            <a:r>
              <a:rPr lang="en-US" b="1" i="1">
                <a:latin typeface="+mj-lt"/>
              </a:rPr>
              <a:t>It is recommended that your project has a start date of November/December </a:t>
            </a:r>
          </a:p>
          <a:p>
            <a:r>
              <a:rPr lang="en-US" b="1" i="1">
                <a:latin typeface="+mj-lt"/>
              </a:rPr>
              <a:t>2025 OR begin in January 2026  - Jelley grants may start in the Fall (August-October)</a:t>
            </a:r>
          </a:p>
        </p:txBody>
      </p:sp>
    </p:spTree>
    <p:extLst>
      <p:ext uri="{BB962C8B-B14F-4D97-AF65-F5344CB8AC3E}">
        <p14:creationId xmlns:p14="http://schemas.microsoft.com/office/powerpoint/2010/main" val="2003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bb6f6-30d2-487a-bd58-491aef78a30b">
      <Terms xmlns="http://schemas.microsoft.com/office/infopath/2007/PartnerControls"/>
    </lcf76f155ced4ddcb4097134ff3c332f>
    <TaxCatchAll xmlns="95071fd4-988e-4bb9-ae1b-283a51b317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E7FF57A94AE2438A3B2258B0838121" ma:contentTypeVersion="15" ma:contentTypeDescription="Create a new document." ma:contentTypeScope="" ma:versionID="5b17398919c5070e6cb098cc7143a2dd">
  <xsd:schema xmlns:xsd="http://www.w3.org/2001/XMLSchema" xmlns:xs="http://www.w3.org/2001/XMLSchema" xmlns:p="http://schemas.microsoft.com/office/2006/metadata/properties" xmlns:ns2="fb1bb6f6-30d2-487a-bd58-491aef78a30b" xmlns:ns3="95071fd4-988e-4bb9-ae1b-283a51b31721" targetNamespace="http://schemas.microsoft.com/office/2006/metadata/properties" ma:root="true" ma:fieldsID="28236895682194e0adeb87687be0c034" ns2:_="" ns3:_="">
    <xsd:import namespace="fb1bb6f6-30d2-487a-bd58-491aef78a30b"/>
    <xsd:import namespace="95071fd4-988e-4bb9-ae1b-283a51b3172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b6f6-30d2-487a-bd58-491aef78a30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ac5c963-d38a-4984-94d2-60aac09c562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071fd4-988e-4bb9-ae1b-283a51b3172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19777a8-06ec-425d-a1ee-dfde81b39370}" ma:internalName="TaxCatchAll" ma:showField="CatchAllData" ma:web="95071fd4-988e-4bb9-ae1b-283a51b317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37617-1743-49DD-B7AC-BF8D77F8F789}">
  <ds:schemaRefs>
    <ds:schemaRef ds:uri="http://schemas.microsoft.com/sharepoint/v3/contenttype/forms"/>
  </ds:schemaRefs>
</ds:datastoreItem>
</file>

<file path=customXml/itemProps2.xml><?xml version="1.0" encoding="utf-8"?>
<ds:datastoreItem xmlns:ds="http://schemas.openxmlformats.org/officeDocument/2006/customXml" ds:itemID="{55FD6807-1DA2-4B0A-9C85-44B9F476B341}">
  <ds:schemaRefs>
    <ds:schemaRef ds:uri="http://schemas.microsoft.com/office/2006/documentManagement/types"/>
    <ds:schemaRef ds:uri="http://purl.org/dc/elements/1.1/"/>
    <ds:schemaRef ds:uri="http://purl.org/dc/dcmitype/"/>
    <ds:schemaRef ds:uri="http://purl.org/dc/terms/"/>
    <ds:schemaRef ds:uri="http://www.w3.org/XML/1998/namespace"/>
    <ds:schemaRef ds:uri="95071fd4-988e-4bb9-ae1b-283a51b31721"/>
    <ds:schemaRef ds:uri="fb1bb6f6-30d2-487a-bd58-491aef78a30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4D36A5A-BAFF-4D10-BAED-18CD0FACF40C}">
  <ds:schemaRefs>
    <ds:schemaRef ds:uri="95071fd4-988e-4bb9-ae1b-283a51b31721"/>
    <ds:schemaRef ds:uri="fb1bb6f6-30d2-487a-bd58-491aef78a3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2876</Words>
  <Application>Microsoft Office PowerPoint</Application>
  <PresentationFormat>Widescreen</PresentationFormat>
  <Paragraphs>366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Frutiger Next W01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Hints</vt:lpstr>
      <vt:lpstr>Online Tutorial &amp; Application</vt:lpstr>
      <vt:lpstr>Questions? Comments? Clarifications?</vt:lpstr>
      <vt:lpstr>Follow   – Like – Share</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Sundberg</dc:creator>
  <cp:lastModifiedBy>Diana Castillo</cp:lastModifiedBy>
  <cp:revision>1</cp:revision>
  <cp:lastPrinted>2025-02-03T18:43:48Z</cp:lastPrinted>
  <dcterms:created xsi:type="dcterms:W3CDTF">2013-04-22T19:12:22Z</dcterms:created>
  <dcterms:modified xsi:type="dcterms:W3CDTF">2025-02-06T14:25:59Z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0x01010091E7FF57A94AE2438A3B2258B0838121</vt:lpwstr>
  </property>
  <property fmtid="{D5CDD505-2E9C-101B-9397-08002B2CF9AE}" pid="3" name="Order">
    <vt:r8>2536400</vt:r8>
  </property>
  <property fmtid="{D5CDD505-2E9C-101B-9397-08002B2CF9AE}" pid="4" name="MediaServiceImageTags">
    <vt:lpwstr/>
  </property>
</Properties>
</file>